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80" r:id="rId3"/>
    <p:sldId id="298" r:id="rId4"/>
    <p:sldId id="261" r:id="rId5"/>
    <p:sldId id="299" r:id="rId6"/>
    <p:sldId id="268" r:id="rId7"/>
    <p:sldId id="267" r:id="rId8"/>
    <p:sldId id="300" r:id="rId9"/>
    <p:sldId id="301" r:id="rId10"/>
    <p:sldId id="304" r:id="rId11"/>
    <p:sldId id="293" r:id="rId12"/>
    <p:sldId id="297" r:id="rId13"/>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AC1CB5B2-0E1D-42FE-A8FC-CB1DF8609B80}">
          <p14:sldIdLst>
            <p14:sldId id="264"/>
            <p14:sldId id="280"/>
            <p14:sldId id="298"/>
            <p14:sldId id="261"/>
            <p14:sldId id="299"/>
            <p14:sldId id="268"/>
            <p14:sldId id="267"/>
            <p14:sldId id="300"/>
            <p14:sldId id="301"/>
            <p14:sldId id="304"/>
            <p14:sldId id="293"/>
            <p14:sldId id="29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4090"/>
    <a:srgbClr val="5A0048"/>
    <a:srgbClr val="62B0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BFE115-27B6-4DA3-A472-D867DAB78464}" v="5" dt="2024-07-09T08:00:12.7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showGuides="1">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svg"/><Relationship Id="rId4"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B7F08E-C11E-448C-BB76-7F919B5E0B6A}"/>
              </a:ext>
            </a:extLst>
          </p:cNvPr>
          <p:cNvSpPr>
            <a:spLocks noGrp="1"/>
          </p:cNvSpPr>
          <p:nvPr>
            <p:ph type="ctrTitle" hasCustomPrompt="1"/>
          </p:nvPr>
        </p:nvSpPr>
        <p:spPr>
          <a:xfrm>
            <a:off x="1524000" y="1122363"/>
            <a:ext cx="9144000" cy="2387600"/>
          </a:xfrm>
        </p:spPr>
        <p:txBody>
          <a:bodyPr anchor="b"/>
          <a:lstStyle>
            <a:lvl1pPr algn="ctr">
              <a:defRPr sz="6000" b="1">
                <a:solidFill>
                  <a:schemeClr val="bg1"/>
                </a:solidFill>
                <a:latin typeface="Verdana" panose="020B0604030504040204" pitchFamily="34" charset="0"/>
                <a:ea typeface="Verdana" panose="020B0604030504040204" pitchFamily="34" charset="0"/>
              </a:defRPr>
            </a:lvl1pPr>
          </a:lstStyle>
          <a:p>
            <a:r>
              <a:rPr lang="ru-RU" dirty="0"/>
              <a:t>Образец</a:t>
            </a:r>
            <a:br>
              <a:rPr lang="en-US" dirty="0"/>
            </a:br>
            <a:r>
              <a:rPr lang="ru-RU" dirty="0"/>
              <a:t>заголовка</a:t>
            </a:r>
            <a:endParaRPr lang="ru-UA" dirty="0"/>
          </a:p>
        </p:txBody>
      </p:sp>
      <p:sp>
        <p:nvSpPr>
          <p:cNvPr id="3" name="Подзаголовок 2">
            <a:extLst>
              <a:ext uri="{FF2B5EF4-FFF2-40B4-BE49-F238E27FC236}">
                <a16:creationId xmlns:a16="http://schemas.microsoft.com/office/drawing/2014/main" id="{17C10F20-D4B0-4392-A974-7B98E69F17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9BCC4B19-A83E-4BA8-818C-8D305A2E9EFA}"/>
              </a:ext>
            </a:extLst>
          </p:cNvPr>
          <p:cNvSpPr>
            <a:spLocks noGrp="1"/>
          </p:cNvSpPr>
          <p:nvPr>
            <p:ph type="dt" sz="half" idx="10"/>
          </p:nvPr>
        </p:nvSpPr>
        <p:spPr>
          <a:xfrm>
            <a:off x="838200" y="6356350"/>
            <a:ext cx="2743200" cy="365125"/>
          </a:xfrm>
          <a:prstGeom prst="rect">
            <a:avLst/>
          </a:prstGeom>
        </p:spPr>
        <p:txBody>
          <a:bodyPr/>
          <a:lstStyle/>
          <a:p>
            <a:fld id="{CF19B1B7-1AE8-42D6-9831-4887D9899BA8}" type="datetimeFigureOut">
              <a:rPr lang="ru-UA" smtClean="0"/>
              <a:t>07/31/2024</a:t>
            </a:fld>
            <a:endParaRPr lang="ru-UA"/>
          </a:p>
        </p:txBody>
      </p:sp>
      <p:sp>
        <p:nvSpPr>
          <p:cNvPr id="5" name="Нижний колонтитул 4">
            <a:extLst>
              <a:ext uri="{FF2B5EF4-FFF2-40B4-BE49-F238E27FC236}">
                <a16:creationId xmlns:a16="http://schemas.microsoft.com/office/drawing/2014/main" id="{147BABC4-3EEC-438B-B053-0F610A191939}"/>
              </a:ext>
            </a:extLst>
          </p:cNvPr>
          <p:cNvSpPr>
            <a:spLocks noGrp="1"/>
          </p:cNvSpPr>
          <p:nvPr>
            <p:ph type="ftr" sz="quarter" idx="11"/>
          </p:nvPr>
        </p:nvSpPr>
        <p:spPr>
          <a:xfrm>
            <a:off x="4038600" y="6356350"/>
            <a:ext cx="4114800" cy="365125"/>
          </a:xfrm>
          <a:prstGeom prst="rect">
            <a:avLst/>
          </a:prstGeom>
        </p:spPr>
        <p:txBody>
          <a:bodyPr/>
          <a:lstStyle/>
          <a:p>
            <a:endParaRPr lang="ru-UA"/>
          </a:p>
        </p:txBody>
      </p:sp>
      <p:sp>
        <p:nvSpPr>
          <p:cNvPr id="6" name="Номер слайда 5">
            <a:extLst>
              <a:ext uri="{FF2B5EF4-FFF2-40B4-BE49-F238E27FC236}">
                <a16:creationId xmlns:a16="http://schemas.microsoft.com/office/drawing/2014/main" id="{58268554-4D52-42BA-83E6-A37C0701F9B0}"/>
              </a:ext>
            </a:extLst>
          </p:cNvPr>
          <p:cNvSpPr>
            <a:spLocks noGrp="1"/>
          </p:cNvSpPr>
          <p:nvPr>
            <p:ph type="sldNum" sz="quarter" idx="12"/>
          </p:nvPr>
        </p:nvSpPr>
        <p:spPr>
          <a:xfrm>
            <a:off x="8610600" y="6356350"/>
            <a:ext cx="2743200" cy="365125"/>
          </a:xfrm>
          <a:prstGeom prst="rect">
            <a:avLst/>
          </a:prstGeom>
        </p:spPr>
        <p:txBody>
          <a:bodyPr/>
          <a:lstStyle/>
          <a:p>
            <a:fld id="{7628B2A1-F2F7-4ECB-915A-E1F67FE19679}" type="slidenum">
              <a:rPr lang="ru-UA" smtClean="0"/>
              <a:t>‹№›</a:t>
            </a:fld>
            <a:endParaRPr lang="ru-UA"/>
          </a:p>
        </p:txBody>
      </p:sp>
    </p:spTree>
    <p:extLst>
      <p:ext uri="{BB962C8B-B14F-4D97-AF65-F5344CB8AC3E}">
        <p14:creationId xmlns:p14="http://schemas.microsoft.com/office/powerpoint/2010/main" val="639410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252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6AAF1E-0F3C-4E62-A498-0EC5E6A50CFA}"/>
              </a:ext>
            </a:extLst>
          </p:cNvPr>
          <p:cNvSpPr>
            <a:spLocks noGrp="1"/>
          </p:cNvSpPr>
          <p:nvPr>
            <p:ph type="title"/>
          </p:nvPr>
        </p:nvSpPr>
        <p:spPr/>
        <p:txBody>
          <a:bodyPr>
            <a:normAutofit/>
          </a:bodyPr>
          <a:lstStyle>
            <a:lvl1pPr>
              <a:defRPr sz="3600" b="1">
                <a:solidFill>
                  <a:srgbClr val="5A0048"/>
                </a:solidFill>
                <a:latin typeface="Verdana" panose="020B0604030504040204" pitchFamily="34" charset="0"/>
                <a:ea typeface="Verdana" panose="020B0604030504040204" pitchFamily="34" charset="0"/>
              </a:defRPr>
            </a:lvl1pPr>
          </a:lstStyle>
          <a:p>
            <a:r>
              <a:rPr lang="ru-RU" dirty="0"/>
              <a:t>Образец заголовка</a:t>
            </a:r>
            <a:endParaRPr lang="ru-UA" dirty="0"/>
          </a:p>
        </p:txBody>
      </p:sp>
      <p:pic>
        <p:nvPicPr>
          <p:cNvPr id="4" name="Рисунок 3">
            <a:extLst>
              <a:ext uri="{FF2B5EF4-FFF2-40B4-BE49-F238E27FC236}">
                <a16:creationId xmlns:a16="http://schemas.microsoft.com/office/drawing/2014/main" id="{E069E817-1194-4C41-83D8-7A103AEA95D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774" r="1114" b="68582"/>
          <a:stretch/>
        </p:blipFill>
        <p:spPr>
          <a:xfrm>
            <a:off x="0" y="4696163"/>
            <a:ext cx="12192000" cy="2161837"/>
          </a:xfrm>
          <a:prstGeom prst="rect">
            <a:avLst/>
          </a:prstGeom>
        </p:spPr>
      </p:pic>
    </p:spTree>
    <p:extLst>
      <p:ext uri="{BB962C8B-B14F-4D97-AF65-F5344CB8AC3E}">
        <p14:creationId xmlns:p14="http://schemas.microsoft.com/office/powerpoint/2010/main" val="383337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2_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6AAF1E-0F3C-4E62-A498-0EC5E6A50CFA}"/>
              </a:ext>
            </a:extLst>
          </p:cNvPr>
          <p:cNvSpPr>
            <a:spLocks noGrp="1"/>
          </p:cNvSpPr>
          <p:nvPr>
            <p:ph type="title"/>
          </p:nvPr>
        </p:nvSpPr>
        <p:spPr/>
        <p:txBody>
          <a:bodyPr>
            <a:normAutofit/>
          </a:bodyPr>
          <a:lstStyle>
            <a:lvl1pPr>
              <a:defRPr sz="3600" b="1">
                <a:solidFill>
                  <a:srgbClr val="5A0048"/>
                </a:solidFill>
                <a:latin typeface="Verdana" panose="020B0604030504040204" pitchFamily="34" charset="0"/>
                <a:ea typeface="Verdana" panose="020B0604030504040204" pitchFamily="34" charset="0"/>
              </a:defRPr>
            </a:lvl1pPr>
          </a:lstStyle>
          <a:p>
            <a:r>
              <a:rPr lang="ru-RU" dirty="0"/>
              <a:t>Образец заголовка</a:t>
            </a:r>
            <a:endParaRPr lang="ru-UA" dirty="0"/>
          </a:p>
        </p:txBody>
      </p:sp>
      <p:pic>
        <p:nvPicPr>
          <p:cNvPr id="7" name="Рисунок 6">
            <a:extLst>
              <a:ext uri="{FF2B5EF4-FFF2-40B4-BE49-F238E27FC236}">
                <a16:creationId xmlns:a16="http://schemas.microsoft.com/office/drawing/2014/main" id="{26E41DCA-72B0-4C6A-B433-1ABE85F18D74}"/>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700" t="52170" r="1407" b="26093"/>
          <a:stretch/>
        </p:blipFill>
        <p:spPr>
          <a:xfrm>
            <a:off x="0" y="4822229"/>
            <a:ext cx="12191999" cy="2035771"/>
          </a:xfrm>
          <a:prstGeom prst="rect">
            <a:avLst/>
          </a:prstGeom>
        </p:spPr>
      </p:pic>
    </p:spTree>
    <p:extLst>
      <p:ext uri="{BB962C8B-B14F-4D97-AF65-F5344CB8AC3E}">
        <p14:creationId xmlns:p14="http://schemas.microsoft.com/office/powerpoint/2010/main" val="700751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6AAF1E-0F3C-4E62-A498-0EC5E6A50CFA}"/>
              </a:ext>
            </a:extLst>
          </p:cNvPr>
          <p:cNvSpPr>
            <a:spLocks noGrp="1"/>
          </p:cNvSpPr>
          <p:nvPr>
            <p:ph type="title"/>
          </p:nvPr>
        </p:nvSpPr>
        <p:spPr/>
        <p:txBody>
          <a:bodyPr>
            <a:normAutofit/>
          </a:bodyPr>
          <a:lstStyle>
            <a:lvl1pPr>
              <a:defRPr sz="3600" b="1">
                <a:solidFill>
                  <a:schemeClr val="tx1"/>
                </a:solidFill>
                <a:latin typeface="Verdana" panose="020B0604030504040204" pitchFamily="34" charset="0"/>
                <a:ea typeface="Verdana" panose="020B0604030504040204" pitchFamily="34" charset="0"/>
              </a:defRPr>
            </a:lvl1pPr>
          </a:lstStyle>
          <a:p>
            <a:r>
              <a:rPr lang="ru-RU" dirty="0"/>
              <a:t>Образец заголовка</a:t>
            </a:r>
            <a:endParaRPr lang="ru-UA" dirty="0"/>
          </a:p>
        </p:txBody>
      </p:sp>
      <p:pic>
        <p:nvPicPr>
          <p:cNvPr id="4" name="Рисунок 3">
            <a:extLst>
              <a:ext uri="{FF2B5EF4-FFF2-40B4-BE49-F238E27FC236}">
                <a16:creationId xmlns:a16="http://schemas.microsoft.com/office/drawing/2014/main" id="{C024C7B5-314C-47FF-9C79-5F2586E87D05}"/>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605" r="1479" b="7394"/>
          <a:stretch/>
        </p:blipFill>
        <p:spPr>
          <a:xfrm>
            <a:off x="0" y="5027745"/>
            <a:ext cx="12192000" cy="1830256"/>
          </a:xfrm>
          <a:prstGeom prst="rect">
            <a:avLst/>
          </a:prstGeom>
        </p:spPr>
      </p:pic>
    </p:spTree>
    <p:extLst>
      <p:ext uri="{BB962C8B-B14F-4D97-AF65-F5344CB8AC3E}">
        <p14:creationId xmlns:p14="http://schemas.microsoft.com/office/powerpoint/2010/main" val="178099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устой слайд">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D45BC5D0-BA52-4C7E-BD56-D2DC9B2DFDC5}"/>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61399"/>
          <a:stretch/>
        </p:blipFill>
        <p:spPr>
          <a:xfrm>
            <a:off x="6483350" y="-164194"/>
            <a:ext cx="5708651" cy="6912556"/>
          </a:xfrm>
          <a:prstGeom prst="rect">
            <a:avLst/>
          </a:prstGeom>
        </p:spPr>
      </p:pic>
      <p:sp>
        <p:nvSpPr>
          <p:cNvPr id="7" name="Заголовок 1">
            <a:extLst>
              <a:ext uri="{FF2B5EF4-FFF2-40B4-BE49-F238E27FC236}">
                <a16:creationId xmlns:a16="http://schemas.microsoft.com/office/drawing/2014/main" id="{95E16214-AED3-4E88-989B-787DFC8C4E94}"/>
              </a:ext>
            </a:extLst>
          </p:cNvPr>
          <p:cNvSpPr>
            <a:spLocks noGrp="1"/>
          </p:cNvSpPr>
          <p:nvPr>
            <p:ph type="title"/>
          </p:nvPr>
        </p:nvSpPr>
        <p:spPr>
          <a:xfrm>
            <a:off x="838200" y="2714625"/>
            <a:ext cx="10515600" cy="1325563"/>
          </a:xfrm>
        </p:spPr>
        <p:txBody>
          <a:bodyPr>
            <a:normAutofit/>
          </a:bodyPr>
          <a:lstStyle>
            <a:lvl1pPr>
              <a:defRPr sz="3600" b="1">
                <a:solidFill>
                  <a:srgbClr val="62B01E"/>
                </a:solidFill>
                <a:latin typeface="Verdana" panose="020B0604030504040204" pitchFamily="34" charset="0"/>
                <a:ea typeface="Verdana" panose="020B0604030504040204" pitchFamily="34" charset="0"/>
              </a:defRPr>
            </a:lvl1pPr>
          </a:lstStyle>
          <a:p>
            <a:r>
              <a:rPr lang="ru-RU" dirty="0"/>
              <a:t>Образец заголовка</a:t>
            </a:r>
            <a:endParaRPr lang="ru-UA" dirty="0"/>
          </a:p>
        </p:txBody>
      </p:sp>
      <p:pic>
        <p:nvPicPr>
          <p:cNvPr id="13" name="Рисунок 12">
            <a:extLst>
              <a:ext uri="{FF2B5EF4-FFF2-40B4-BE49-F238E27FC236}">
                <a16:creationId xmlns:a16="http://schemas.microsoft.com/office/drawing/2014/main" id="{40B21451-36D2-49E0-B3AD-5A874CDC026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8200" y="5842000"/>
            <a:ext cx="2489805" cy="568325"/>
          </a:xfrm>
          <a:prstGeom prst="rect">
            <a:avLst/>
          </a:prstGeom>
        </p:spPr>
      </p:pic>
    </p:spTree>
    <p:extLst>
      <p:ext uri="{BB962C8B-B14F-4D97-AF65-F5344CB8AC3E}">
        <p14:creationId xmlns:p14="http://schemas.microsoft.com/office/powerpoint/2010/main" val="421824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Пустой слайд">
    <p:spTree>
      <p:nvGrpSpPr>
        <p:cNvPr id="1" name=""/>
        <p:cNvGrpSpPr/>
        <p:nvPr/>
      </p:nvGrpSpPr>
      <p:grpSpPr>
        <a:xfrm>
          <a:off x="0" y="0"/>
          <a:ext cx="0" cy="0"/>
          <a:chOff x="0" y="0"/>
          <a:chExt cx="0" cy="0"/>
        </a:xfrm>
      </p:grpSpPr>
      <p:sp>
        <p:nvSpPr>
          <p:cNvPr id="7" name="Заголовок 1">
            <a:extLst>
              <a:ext uri="{FF2B5EF4-FFF2-40B4-BE49-F238E27FC236}">
                <a16:creationId xmlns:a16="http://schemas.microsoft.com/office/drawing/2014/main" id="{95E16214-AED3-4E88-989B-787DFC8C4E94}"/>
              </a:ext>
            </a:extLst>
          </p:cNvPr>
          <p:cNvSpPr>
            <a:spLocks noGrp="1"/>
          </p:cNvSpPr>
          <p:nvPr>
            <p:ph type="title"/>
          </p:nvPr>
        </p:nvSpPr>
        <p:spPr>
          <a:xfrm>
            <a:off x="838200" y="2714625"/>
            <a:ext cx="10515600" cy="1325563"/>
          </a:xfrm>
        </p:spPr>
        <p:txBody>
          <a:bodyPr>
            <a:normAutofit/>
          </a:bodyPr>
          <a:lstStyle>
            <a:lvl1pPr>
              <a:defRPr sz="3600" b="1">
                <a:solidFill>
                  <a:srgbClr val="194090"/>
                </a:solidFill>
                <a:latin typeface="Verdana" panose="020B0604030504040204" pitchFamily="34" charset="0"/>
                <a:ea typeface="Verdana" panose="020B0604030504040204" pitchFamily="34" charset="0"/>
              </a:defRPr>
            </a:lvl1pPr>
          </a:lstStyle>
          <a:p>
            <a:r>
              <a:rPr lang="ru-RU" dirty="0"/>
              <a:t>Образец заголовка</a:t>
            </a:r>
            <a:endParaRPr lang="ru-UA" dirty="0"/>
          </a:p>
        </p:txBody>
      </p:sp>
      <p:pic>
        <p:nvPicPr>
          <p:cNvPr id="13" name="Рисунок 12">
            <a:extLst>
              <a:ext uri="{FF2B5EF4-FFF2-40B4-BE49-F238E27FC236}">
                <a16:creationId xmlns:a16="http://schemas.microsoft.com/office/drawing/2014/main" id="{40B21451-36D2-49E0-B3AD-5A874CDC02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8200" y="5842000"/>
            <a:ext cx="2489805" cy="568325"/>
          </a:xfrm>
          <a:prstGeom prst="rect">
            <a:avLst/>
          </a:prstGeom>
        </p:spPr>
      </p:pic>
      <p:pic>
        <p:nvPicPr>
          <p:cNvPr id="3" name="Рисунок 2">
            <a:extLst>
              <a:ext uri="{FF2B5EF4-FFF2-40B4-BE49-F238E27FC236}">
                <a16:creationId xmlns:a16="http://schemas.microsoft.com/office/drawing/2014/main" id="{01110A3E-C463-4E54-B61E-EBF1613CB279}"/>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r="57766"/>
          <a:stretch/>
        </p:blipFill>
        <p:spPr>
          <a:xfrm>
            <a:off x="6332830" y="85976"/>
            <a:ext cx="5859170" cy="6492623"/>
          </a:xfrm>
          <a:prstGeom prst="rect">
            <a:avLst/>
          </a:prstGeom>
        </p:spPr>
      </p:pic>
    </p:spTree>
    <p:extLst>
      <p:ext uri="{BB962C8B-B14F-4D97-AF65-F5344CB8AC3E}">
        <p14:creationId xmlns:p14="http://schemas.microsoft.com/office/powerpoint/2010/main" val="1081468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6B2C8A-6762-4ADB-9828-DCBA82C67F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dirty="0"/>
              <a:t>Образец заголовка</a:t>
            </a:r>
            <a:endParaRPr lang="ru-UA" dirty="0"/>
          </a:p>
        </p:txBody>
      </p:sp>
      <p:sp>
        <p:nvSpPr>
          <p:cNvPr id="3" name="Текст 2">
            <a:extLst>
              <a:ext uri="{FF2B5EF4-FFF2-40B4-BE49-F238E27FC236}">
                <a16:creationId xmlns:a16="http://schemas.microsoft.com/office/drawing/2014/main" id="{139B2DAA-3C2A-4010-AC5A-F8A0F5DEF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Tree>
    <p:extLst>
      <p:ext uri="{BB962C8B-B14F-4D97-AF65-F5344CB8AC3E}">
        <p14:creationId xmlns:p14="http://schemas.microsoft.com/office/powerpoint/2010/main" val="4120891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0" r:id="rId5"/>
    <p:sldLayoutId id="2147483655" r:id="rId6"/>
    <p:sldLayoutId id="2147483661" r:id="rId7"/>
  </p:sldLayoutIdLst>
  <p:txStyles>
    <p:titleStyle>
      <a:lvl1pPr algn="l" defTabSz="914400" rtl="0" eaLnBrk="1" latinLnBrk="0" hangingPunct="1">
        <a:lnSpc>
          <a:spcPct val="90000"/>
        </a:lnSpc>
        <a:spcBef>
          <a:spcPct val="0"/>
        </a:spcBef>
        <a:buNone/>
        <a:defRPr sz="4400" b="1" kern="1200">
          <a:solidFill>
            <a:schemeClr val="tx1"/>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2280-20#n18"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416EFC22-AB5F-4BE7-9A91-A8560DA803F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774" r="1114" b="60922"/>
          <a:stretch/>
        </p:blipFill>
        <p:spPr>
          <a:xfrm>
            <a:off x="0" y="4169113"/>
            <a:ext cx="12192000" cy="2688887"/>
          </a:xfrm>
          <a:prstGeom prst="rect">
            <a:avLst/>
          </a:prstGeom>
        </p:spPr>
      </p:pic>
      <p:sp>
        <p:nvSpPr>
          <p:cNvPr id="2" name="Заголовок 1">
            <a:extLst>
              <a:ext uri="{FF2B5EF4-FFF2-40B4-BE49-F238E27FC236}">
                <a16:creationId xmlns:a16="http://schemas.microsoft.com/office/drawing/2014/main" id="{B495720A-D7BA-4293-9863-C59AC18A2D0B}"/>
              </a:ext>
            </a:extLst>
          </p:cNvPr>
          <p:cNvSpPr>
            <a:spLocks noGrp="1"/>
          </p:cNvSpPr>
          <p:nvPr>
            <p:ph type="ctrTitle"/>
          </p:nvPr>
        </p:nvSpPr>
        <p:spPr>
          <a:xfrm>
            <a:off x="1130300" y="1576240"/>
            <a:ext cx="9931400" cy="2387600"/>
          </a:xfrm>
        </p:spPr>
        <p:txBody>
          <a:bodyPr anchor="ctr">
            <a:normAutofit fontScale="90000"/>
          </a:bodyPr>
          <a:lstStyle/>
          <a:p>
            <a:r>
              <a:rPr lang="uk-UA" sz="5000" dirty="0">
                <a:solidFill>
                  <a:srgbClr val="5A0048"/>
                </a:solidFill>
              </a:rPr>
              <a:t>Б</a:t>
            </a:r>
            <a:r>
              <a:rPr lang="ru-RU" sz="5000" dirty="0">
                <a:solidFill>
                  <a:srgbClr val="5A0048"/>
                </a:solidFill>
              </a:rPr>
              <a:t>ЛАГОДІЙНА ТА ГУМАНІТАРНА ДОПОМОГА В УМОВАХ ПРАВОВОГО РЕЖИМУ ВОЄННОГО СТАНУ</a:t>
            </a:r>
            <a:endParaRPr lang="ru-UA" sz="5000" dirty="0">
              <a:solidFill>
                <a:srgbClr val="5A0048"/>
              </a:solidFill>
            </a:endParaRPr>
          </a:p>
        </p:txBody>
      </p:sp>
      <p:pic>
        <p:nvPicPr>
          <p:cNvPr id="3" name="Рисунок 2" descr="Зображення, що містить текст, Шрифт, логотип, Графіка&#10;&#10;Автоматично згенерований опис">
            <a:extLst>
              <a:ext uri="{FF2B5EF4-FFF2-40B4-BE49-F238E27FC236}">
                <a16:creationId xmlns:a16="http://schemas.microsoft.com/office/drawing/2014/main" id="{D369AC63-C693-95FA-6E8D-F95D1C29BAA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 y="0"/>
            <a:ext cx="2969343" cy="1894788"/>
          </a:xfrm>
          <a:prstGeom prst="rect">
            <a:avLst/>
          </a:prstGeom>
          <a:noFill/>
          <a:ln>
            <a:noFill/>
          </a:ln>
        </p:spPr>
      </p:pic>
    </p:spTree>
    <p:extLst>
      <p:ext uri="{BB962C8B-B14F-4D97-AF65-F5344CB8AC3E}">
        <p14:creationId xmlns:p14="http://schemas.microsoft.com/office/powerpoint/2010/main" val="543810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642255" y="86451"/>
            <a:ext cx="10515600" cy="1325563"/>
          </a:xfrm>
        </p:spPr>
        <p:txBody>
          <a:bodyPr/>
          <a:lstStyle/>
          <a:p>
            <a:pPr algn="ctr"/>
            <a:r>
              <a:rPr lang="uk-UA" dirty="0"/>
              <a:t>ОЗНАКИ БЛАГОДІЙНОЇ ДОПОМОГИ! </a:t>
            </a:r>
            <a:endParaRPr lang="ru-UA" dirty="0"/>
          </a:p>
        </p:txBody>
      </p:sp>
      <p:sp>
        <p:nvSpPr>
          <p:cNvPr id="2" name="Прямоугольник 1"/>
          <p:cNvSpPr/>
          <p:nvPr/>
        </p:nvSpPr>
        <p:spPr>
          <a:xfrm>
            <a:off x="420500" y="973475"/>
            <a:ext cx="11129245" cy="5262979"/>
          </a:xfrm>
          <a:prstGeom prst="rect">
            <a:avLst/>
          </a:prstGeom>
        </p:spPr>
        <p:txBody>
          <a:bodyPr wrap="square">
            <a:spAutoFit/>
          </a:bodyPr>
          <a:lstStyle/>
          <a:p>
            <a:pPr algn="just"/>
            <a:r>
              <a:rPr lang="uk-UA" sz="2800" dirty="0"/>
              <a:t>Згідно з п. 3.1 Рішення Конституційного Суду України від 28.10.2009            № 28-рп/2009 благодійна діяльність характеризується такими правовими ознаками: </a:t>
            </a:r>
          </a:p>
          <a:p>
            <a:pPr algn="just"/>
            <a:r>
              <a:rPr lang="uk-UA" sz="2800" dirty="0"/>
              <a:t>безкорисливість – свідчить про надання допомоги на благо інших без будь-якої вигоди; </a:t>
            </a:r>
          </a:p>
          <a:p>
            <a:pPr algn="just"/>
            <a:r>
              <a:rPr lang="uk-UA" sz="2800" dirty="0"/>
              <a:t>добровільність – діяльність, яка здійснюється за власним волевиявленням та спонуканнями, що мають морально-етичне підґрунтя, без будь-якого примусу та втручання з боку інших осіб та суб’єктів владних повноважень; </a:t>
            </a:r>
          </a:p>
          <a:p>
            <a:pPr algn="just"/>
            <a:r>
              <a:rPr lang="uk-UA" sz="2800" dirty="0"/>
              <a:t>цільова спрямованість – наявність конкретної мети і надання допомоги тим, хто її потребує, у межах напрямів і порядку, визначених законодавством.</a:t>
            </a:r>
            <a:endParaRPr lang="ru-RU" sz="2800" dirty="0"/>
          </a:p>
        </p:txBody>
      </p:sp>
    </p:spTree>
    <p:extLst>
      <p:ext uri="{BB962C8B-B14F-4D97-AF65-F5344CB8AC3E}">
        <p14:creationId xmlns:p14="http://schemas.microsoft.com/office/powerpoint/2010/main" val="387908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924664" y="345232"/>
            <a:ext cx="10515600" cy="1325563"/>
          </a:xfrm>
        </p:spPr>
        <p:txBody>
          <a:bodyPr/>
          <a:lstStyle/>
          <a:p>
            <a:pPr algn="ctr"/>
            <a:r>
              <a:rPr lang="uk-UA" dirty="0"/>
              <a:t>ОТРИМУВАЧІ ГУМАНІТАРНОЇ ДОПОМОГИ</a:t>
            </a:r>
            <a:endParaRPr lang="ru-UA" dirty="0"/>
          </a:p>
        </p:txBody>
      </p:sp>
      <p:sp>
        <p:nvSpPr>
          <p:cNvPr id="2" name="Прямоугольник 1"/>
          <p:cNvSpPr/>
          <p:nvPr/>
        </p:nvSpPr>
        <p:spPr>
          <a:xfrm>
            <a:off x="740695" y="1521505"/>
            <a:ext cx="10883537" cy="5109091"/>
          </a:xfrm>
          <a:prstGeom prst="rect">
            <a:avLst/>
          </a:prstGeom>
        </p:spPr>
        <p:txBody>
          <a:bodyPr wrap="square">
            <a:spAutoFit/>
          </a:bodyPr>
          <a:lstStyle/>
          <a:p>
            <a:pPr algn="just"/>
            <a:r>
              <a:rPr lang="uk-UA" sz="2800" dirty="0">
                <a:solidFill>
                  <a:srgbClr val="333333"/>
                </a:solidFill>
                <a:highlight>
                  <a:srgbClr val="FFFFFF"/>
                </a:highlight>
                <a:latin typeface="Times New Roman" panose="02020603050405020304" pitchFamily="18" charset="0"/>
              </a:rPr>
              <a:t>	Звертаємо увагу на те, що гуманітарна допомога є похідною від благодійної допомоги, проте отримувачами саме гуманітарної допомоги є юридичні особи, зареєстровані в установленому Кабінетом Міністрів України порядку в Єдиному реєстрі отримувачів гуманітарної допомоги.</a:t>
            </a:r>
          </a:p>
          <a:p>
            <a:pPr algn="just"/>
            <a:r>
              <a:rPr lang="uk-UA" sz="2800" dirty="0">
                <a:solidFill>
                  <a:srgbClr val="333333"/>
                </a:solidFill>
                <a:highlight>
                  <a:srgbClr val="FFFFFF"/>
                </a:highlight>
                <a:latin typeface="Times New Roman" panose="02020603050405020304" pitchFamily="18" charset="0"/>
              </a:rPr>
              <a:t>	Проте, на період дії воєнного стану та протягом трьох місяців після його припинення чи скасування особи, що можуть бути отримувачами гуманітарної допомоги відповідно до цього Закону, визнаються такими незалежно від їх включення до Єдиного реєстру отримувачів гуманітарної допомоги.</a:t>
            </a:r>
          </a:p>
          <a:p>
            <a:pPr algn="just"/>
            <a:endParaRPr lang="uk-UA" sz="2800" dirty="0">
              <a:solidFill>
                <a:srgbClr val="333333"/>
              </a:solidFill>
              <a:highlight>
                <a:srgbClr val="FFFFFF"/>
              </a:highlight>
              <a:latin typeface="Times New Roman" panose="02020603050405020304" pitchFamily="18" charset="0"/>
            </a:endParaRPr>
          </a:p>
          <a:p>
            <a:endParaRPr lang="ru-RU" dirty="0"/>
          </a:p>
        </p:txBody>
      </p:sp>
    </p:spTree>
    <p:extLst>
      <p:ext uri="{BB962C8B-B14F-4D97-AF65-F5344CB8AC3E}">
        <p14:creationId xmlns:p14="http://schemas.microsoft.com/office/powerpoint/2010/main" val="3231139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4231" y="0"/>
            <a:ext cx="10883537" cy="5909310"/>
          </a:xfrm>
          <a:prstGeom prst="rect">
            <a:avLst/>
          </a:prstGeom>
        </p:spPr>
        <p:txBody>
          <a:bodyPr wrap="square">
            <a:spAutoFit/>
          </a:bodyPr>
          <a:lstStyle/>
          <a:p>
            <a:pPr algn="ctr"/>
            <a:endParaRPr lang="ru-RU" sz="5400" dirty="0"/>
          </a:p>
          <a:p>
            <a:pPr algn="ctr"/>
            <a:r>
              <a:rPr lang="uk-UA" sz="5400" dirty="0"/>
              <a:t>Презентаційні матеріали підготовлені на основі роз’яснень Національного агентства з питань запобігання корупції. </a:t>
            </a:r>
          </a:p>
          <a:p>
            <a:pPr algn="ctr"/>
            <a:endParaRPr lang="ru-RU" sz="5400" dirty="0"/>
          </a:p>
          <a:p>
            <a:pPr algn="ctr"/>
            <a:r>
              <a:rPr lang="ru-RU" sz="5400" dirty="0"/>
              <a:t>Щиро </a:t>
            </a:r>
            <a:r>
              <a:rPr lang="ru-RU" sz="5400" dirty="0" err="1"/>
              <a:t>дякуємо</a:t>
            </a:r>
            <a:r>
              <a:rPr lang="ru-RU" sz="5400" dirty="0"/>
              <a:t> за </a:t>
            </a:r>
            <a:r>
              <a:rPr lang="ru-RU" sz="5400" dirty="0" err="1"/>
              <a:t>увагу</a:t>
            </a:r>
            <a:r>
              <a:rPr lang="ru-RU" sz="5400" dirty="0"/>
              <a:t>!</a:t>
            </a:r>
          </a:p>
        </p:txBody>
      </p:sp>
    </p:spTree>
    <p:extLst>
      <p:ext uri="{BB962C8B-B14F-4D97-AF65-F5344CB8AC3E}">
        <p14:creationId xmlns:p14="http://schemas.microsoft.com/office/powerpoint/2010/main" val="2922164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838199" y="135141"/>
            <a:ext cx="10515600" cy="726557"/>
          </a:xfrm>
        </p:spPr>
        <p:txBody>
          <a:bodyPr/>
          <a:lstStyle/>
          <a:p>
            <a:pPr algn="ctr"/>
            <a:r>
              <a:rPr lang="uk-UA" dirty="0"/>
              <a:t>БЛАГОДІЙНА ДОПОМОГА </a:t>
            </a:r>
            <a:endParaRPr lang="ru-UA" dirty="0"/>
          </a:p>
        </p:txBody>
      </p:sp>
      <p:sp>
        <p:nvSpPr>
          <p:cNvPr id="2" name="Прямоугольник 1"/>
          <p:cNvSpPr/>
          <p:nvPr/>
        </p:nvSpPr>
        <p:spPr>
          <a:xfrm>
            <a:off x="509451" y="690132"/>
            <a:ext cx="11173097" cy="954107"/>
          </a:xfrm>
          <a:prstGeom prst="rect">
            <a:avLst/>
          </a:prstGeom>
        </p:spPr>
        <p:txBody>
          <a:bodyPr wrap="square">
            <a:spAutoFit/>
          </a:bodyPr>
          <a:lstStyle/>
          <a:p>
            <a:pPr algn="ctr"/>
            <a:r>
              <a:rPr lang="ru-RU" sz="2800" b="0" i="0" dirty="0">
                <a:solidFill>
                  <a:srgbClr val="333333"/>
                </a:solidFill>
                <a:effectLst/>
                <a:highlight>
                  <a:srgbClr val="FFFFFF"/>
                </a:highlight>
                <a:latin typeface="Times New Roman" panose="02020603050405020304" pitchFamily="18" charset="0"/>
              </a:rPr>
              <a:t>комплекс </a:t>
            </a:r>
            <a:r>
              <a:rPr lang="ru-RU" sz="2800" b="0" i="0" dirty="0" err="1">
                <a:solidFill>
                  <a:srgbClr val="333333"/>
                </a:solidFill>
                <a:effectLst/>
                <a:highlight>
                  <a:srgbClr val="FFFFFF"/>
                </a:highlight>
                <a:latin typeface="Times New Roman" panose="02020603050405020304" pitchFamily="18" charset="0"/>
              </a:rPr>
              <a:t>благодійних</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заходів</a:t>
            </a:r>
            <a:r>
              <a:rPr lang="ru-RU" sz="2800" b="0" i="0" dirty="0">
                <a:solidFill>
                  <a:srgbClr val="333333"/>
                </a:solidFill>
                <a:effectLst/>
                <a:highlight>
                  <a:srgbClr val="FFFFFF"/>
                </a:highlight>
                <a:latin typeface="Times New Roman" panose="02020603050405020304" pitchFamily="18" charset="0"/>
              </a:rPr>
              <a:t> у сферах, </a:t>
            </a:r>
            <a:r>
              <a:rPr lang="ru-RU" sz="2800" b="0" i="0" dirty="0" err="1">
                <a:solidFill>
                  <a:srgbClr val="333333"/>
                </a:solidFill>
                <a:effectLst/>
                <a:highlight>
                  <a:srgbClr val="FFFFFF"/>
                </a:highlight>
                <a:latin typeface="Times New Roman" panose="02020603050405020304" pitchFamily="18" charset="0"/>
              </a:rPr>
              <a:t>визначених</a:t>
            </a:r>
            <a:r>
              <a:rPr lang="ru-RU" sz="2800" b="0" i="0" dirty="0">
                <a:solidFill>
                  <a:srgbClr val="333333"/>
                </a:solidFill>
                <a:effectLst/>
                <a:highlight>
                  <a:srgbClr val="FFFFFF"/>
                </a:highlight>
                <a:latin typeface="Times New Roman" panose="02020603050405020304" pitchFamily="18" charset="0"/>
              </a:rPr>
              <a:t> ЗУ «Про </a:t>
            </a:r>
            <a:r>
              <a:rPr lang="ru-RU" sz="2800" b="0" i="0" dirty="0" err="1">
                <a:solidFill>
                  <a:srgbClr val="333333"/>
                </a:solidFill>
                <a:effectLst/>
                <a:highlight>
                  <a:srgbClr val="FFFFFF"/>
                </a:highlight>
                <a:latin typeface="Times New Roman" panose="02020603050405020304" pitchFamily="18" charset="0"/>
              </a:rPr>
              <a:t>благодійну</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діяльність</a:t>
            </a:r>
            <a:r>
              <a:rPr lang="ru-RU" sz="2800" b="0" i="0" dirty="0">
                <a:solidFill>
                  <a:srgbClr val="333333"/>
                </a:solidFill>
                <a:effectLst/>
                <a:highlight>
                  <a:srgbClr val="FFFFFF"/>
                </a:highlight>
                <a:latin typeface="Times New Roman" panose="02020603050405020304" pitchFamily="18" charset="0"/>
              </a:rPr>
              <a:t> та </a:t>
            </a:r>
            <a:r>
              <a:rPr lang="ru-RU" sz="2800" dirty="0" err="1">
                <a:solidFill>
                  <a:srgbClr val="333333"/>
                </a:solidFill>
                <a:highlight>
                  <a:srgbClr val="FFFFFF"/>
                </a:highlight>
                <a:latin typeface="Times New Roman" panose="02020603050405020304" pitchFamily="18" charset="0"/>
              </a:rPr>
              <a:t>благодійні</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організації</a:t>
            </a:r>
            <a:r>
              <a:rPr lang="ru-RU" sz="2800" dirty="0">
                <a:solidFill>
                  <a:srgbClr val="333333"/>
                </a:solidFill>
                <a:highlight>
                  <a:srgbClr val="FFFFFF"/>
                </a:highlight>
                <a:latin typeface="Times New Roman" panose="02020603050405020304" pitchFamily="18" charset="0"/>
              </a:rPr>
              <a:t>».</a:t>
            </a:r>
            <a:endParaRPr lang="ru-RU" sz="2800" i="1" dirty="0"/>
          </a:p>
        </p:txBody>
      </p:sp>
      <p:sp>
        <p:nvSpPr>
          <p:cNvPr id="3" name="Прямоугольник 1">
            <a:extLst>
              <a:ext uri="{FF2B5EF4-FFF2-40B4-BE49-F238E27FC236}">
                <a16:creationId xmlns:a16="http://schemas.microsoft.com/office/drawing/2014/main" id="{DD805C56-485F-A623-E96B-0158C1D933C0}"/>
              </a:ext>
            </a:extLst>
          </p:cNvPr>
          <p:cNvSpPr/>
          <p:nvPr/>
        </p:nvSpPr>
        <p:spPr>
          <a:xfrm>
            <a:off x="509451" y="1797923"/>
            <a:ext cx="11173097" cy="523220"/>
          </a:xfrm>
          <a:prstGeom prst="rect">
            <a:avLst/>
          </a:prstGeom>
        </p:spPr>
        <p:txBody>
          <a:bodyPr wrap="square">
            <a:spAutoFit/>
          </a:bodyPr>
          <a:lstStyle/>
          <a:p>
            <a:pPr algn="r"/>
            <a:r>
              <a:rPr lang="uk-UA" sz="2800" dirty="0">
                <a:solidFill>
                  <a:srgbClr val="333333"/>
                </a:solidFill>
                <a:highlight>
                  <a:srgbClr val="FFFFFF"/>
                </a:highlight>
                <a:latin typeface="Times New Roman" panose="02020603050405020304" pitchFamily="18" charset="0"/>
              </a:rPr>
              <a:t>		</a:t>
            </a:r>
            <a:endParaRPr lang="ru-RU" sz="2800" i="1" dirty="0"/>
          </a:p>
        </p:txBody>
      </p:sp>
      <p:sp>
        <p:nvSpPr>
          <p:cNvPr id="7" name="Заголовок 3">
            <a:extLst>
              <a:ext uri="{FF2B5EF4-FFF2-40B4-BE49-F238E27FC236}">
                <a16:creationId xmlns:a16="http://schemas.microsoft.com/office/drawing/2014/main" id="{9EA40DBE-10ED-B386-CE45-BFB4BAD71510}"/>
              </a:ext>
            </a:extLst>
          </p:cNvPr>
          <p:cNvSpPr txBox="1">
            <a:spLocks/>
          </p:cNvSpPr>
          <p:nvPr/>
        </p:nvSpPr>
        <p:spPr>
          <a:xfrm>
            <a:off x="354563" y="1548883"/>
            <a:ext cx="11709919" cy="4943994"/>
          </a:xfrm>
          <a:prstGeom prst="rect">
            <a:avLst/>
          </a:prstGeom>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3600" b="1" kern="1200">
                <a:solidFill>
                  <a:srgbClr val="5A0048"/>
                </a:solidFill>
                <a:latin typeface="Verdana" panose="020B0604030504040204" pitchFamily="34" charset="0"/>
                <a:ea typeface="Verdana" panose="020B0604030504040204" pitchFamily="34" charset="0"/>
                <a:cs typeface="+mj-cs"/>
              </a:defRPr>
            </a:lvl1pPr>
          </a:lstStyle>
          <a:p>
            <a:r>
              <a:rPr lang="uk-UA" b="0" dirty="0">
                <a:solidFill>
                  <a:srgbClr val="333333"/>
                </a:solidFill>
                <a:highlight>
                  <a:srgbClr val="FFFFFF"/>
                </a:highlight>
                <a:latin typeface="Times New Roman" panose="02020603050405020304" pitchFamily="18" charset="0"/>
                <a:ea typeface="+mn-ea"/>
                <a:cs typeface="+mn-cs"/>
              </a:rPr>
              <a:t>Сферами благодійної діяльності є:</a:t>
            </a:r>
          </a:p>
          <a:p>
            <a:pPr algn="just"/>
            <a:r>
              <a:rPr lang="uk-UA" b="0" dirty="0">
                <a:solidFill>
                  <a:srgbClr val="333333"/>
                </a:solidFill>
                <a:highlight>
                  <a:srgbClr val="FFFFFF"/>
                </a:highlight>
                <a:latin typeface="Times New Roman" panose="02020603050405020304" pitchFamily="18" charset="0"/>
                <a:ea typeface="+mn-ea"/>
                <a:cs typeface="+mn-cs"/>
              </a:rPr>
              <a:t>- освіта;</a:t>
            </a:r>
          </a:p>
          <a:p>
            <a:pPr algn="just"/>
            <a:r>
              <a:rPr lang="uk-UA" b="0" dirty="0">
                <a:solidFill>
                  <a:srgbClr val="333333"/>
                </a:solidFill>
                <a:highlight>
                  <a:srgbClr val="FFFFFF"/>
                </a:highlight>
                <a:latin typeface="Times New Roman" panose="02020603050405020304" pitchFamily="18" charset="0"/>
                <a:ea typeface="+mn-ea"/>
                <a:cs typeface="+mn-cs"/>
              </a:rPr>
              <a:t>- охорона здоров’я;</a:t>
            </a:r>
          </a:p>
          <a:p>
            <a:pPr algn="just"/>
            <a:r>
              <a:rPr lang="uk-UA" b="0" dirty="0">
                <a:solidFill>
                  <a:srgbClr val="333333"/>
                </a:solidFill>
                <a:highlight>
                  <a:srgbClr val="FFFFFF"/>
                </a:highlight>
                <a:latin typeface="Times New Roman" panose="02020603050405020304" pitchFamily="18" charset="0"/>
                <a:ea typeface="+mn-ea"/>
                <a:cs typeface="+mn-cs"/>
              </a:rPr>
              <a:t>- екологія, охорона довкілля та захист тварин;</a:t>
            </a:r>
          </a:p>
          <a:p>
            <a:pPr algn="just"/>
            <a:r>
              <a:rPr lang="uk-UA" b="0" dirty="0">
                <a:solidFill>
                  <a:srgbClr val="333333"/>
                </a:solidFill>
                <a:highlight>
                  <a:srgbClr val="FFFFFF"/>
                </a:highlight>
                <a:latin typeface="Times New Roman" panose="02020603050405020304" pitchFamily="18" charset="0"/>
                <a:ea typeface="+mn-ea"/>
                <a:cs typeface="+mn-cs"/>
              </a:rPr>
              <a:t>- запобігання природним і техногенним катастрофам та ліквідація їх наслідків, допомога постраждалим внаслідок катастроф, збройних конфліктів і нещасних випадків, а також біженцям та особам, які перебувають у складних життєвих обставинах;</a:t>
            </a:r>
          </a:p>
          <a:p>
            <a:pPr algn="just"/>
            <a:r>
              <a:rPr lang="uk-UA" b="0" dirty="0">
                <a:solidFill>
                  <a:srgbClr val="333333"/>
                </a:solidFill>
                <a:highlight>
                  <a:srgbClr val="FFFFFF"/>
                </a:highlight>
                <a:latin typeface="Times New Roman" panose="02020603050405020304" pitchFamily="18" charset="0"/>
                <a:ea typeface="+mn-ea"/>
                <a:cs typeface="+mn-cs"/>
              </a:rPr>
              <a:t>- опіка і піклування, законне представництво та правова допомога;</a:t>
            </a:r>
          </a:p>
          <a:p>
            <a:pPr algn="just"/>
            <a:r>
              <a:rPr lang="uk-UA" b="0" dirty="0">
                <a:solidFill>
                  <a:srgbClr val="333333"/>
                </a:solidFill>
                <a:highlight>
                  <a:srgbClr val="FFFFFF"/>
                </a:highlight>
                <a:latin typeface="Times New Roman" panose="02020603050405020304" pitchFamily="18" charset="0"/>
                <a:ea typeface="+mn-ea"/>
                <a:cs typeface="+mn-cs"/>
              </a:rPr>
              <a:t>- соціальний захист, соціальне забезпечення, соціальні послуги і подолання бідності;</a:t>
            </a:r>
          </a:p>
          <a:p>
            <a:pPr algn="just"/>
            <a:r>
              <a:rPr lang="uk-UA" b="0" dirty="0">
                <a:solidFill>
                  <a:srgbClr val="333333"/>
                </a:solidFill>
                <a:highlight>
                  <a:srgbClr val="FFFFFF"/>
                </a:highlight>
                <a:latin typeface="Times New Roman" panose="02020603050405020304" pitchFamily="18" charset="0"/>
                <a:ea typeface="+mn-ea"/>
                <a:cs typeface="+mn-cs"/>
              </a:rPr>
              <a:t>- культура та мистецтво, охорона культурної спадщини;</a:t>
            </a:r>
          </a:p>
          <a:p>
            <a:pPr algn="just"/>
            <a:r>
              <a:rPr lang="uk-UA" b="0" dirty="0">
                <a:solidFill>
                  <a:srgbClr val="333333"/>
                </a:solidFill>
                <a:highlight>
                  <a:srgbClr val="FFFFFF"/>
                </a:highlight>
                <a:latin typeface="Times New Roman" panose="02020603050405020304" pitchFamily="18" charset="0"/>
                <a:ea typeface="+mn-ea"/>
                <a:cs typeface="+mn-cs"/>
              </a:rPr>
              <a:t>- наука і наукові дослідження;</a:t>
            </a:r>
          </a:p>
          <a:p>
            <a:pPr algn="just"/>
            <a:r>
              <a:rPr lang="uk-UA" b="0" dirty="0">
                <a:solidFill>
                  <a:srgbClr val="333333"/>
                </a:solidFill>
                <a:highlight>
                  <a:srgbClr val="FFFFFF"/>
                </a:highlight>
                <a:latin typeface="Times New Roman" panose="02020603050405020304" pitchFamily="18" charset="0"/>
                <a:ea typeface="+mn-ea"/>
                <a:cs typeface="+mn-cs"/>
              </a:rPr>
              <a:t>- спорт і фізична культура;</a:t>
            </a:r>
          </a:p>
          <a:p>
            <a:pPr algn="just"/>
            <a:r>
              <a:rPr lang="uk-UA" b="0" dirty="0">
                <a:solidFill>
                  <a:srgbClr val="333333"/>
                </a:solidFill>
                <a:highlight>
                  <a:srgbClr val="FFFFFF"/>
                </a:highlight>
                <a:latin typeface="Times New Roman" panose="02020603050405020304" pitchFamily="18" charset="0"/>
                <a:ea typeface="+mn-ea"/>
                <a:cs typeface="+mn-cs"/>
              </a:rPr>
              <a:t>- права людини і громадянина та основоположні свободи;</a:t>
            </a:r>
          </a:p>
          <a:p>
            <a:pPr algn="just"/>
            <a:r>
              <a:rPr lang="uk-UA" b="0" dirty="0">
                <a:solidFill>
                  <a:srgbClr val="333333"/>
                </a:solidFill>
                <a:highlight>
                  <a:srgbClr val="FFFFFF"/>
                </a:highlight>
                <a:latin typeface="Times New Roman" panose="02020603050405020304" pitchFamily="18" charset="0"/>
                <a:ea typeface="+mn-ea"/>
                <a:cs typeface="+mn-cs"/>
              </a:rPr>
              <a:t>- розвиток територіальних громад;</a:t>
            </a:r>
          </a:p>
          <a:p>
            <a:pPr algn="just"/>
            <a:r>
              <a:rPr lang="uk-UA" b="0" dirty="0">
                <a:solidFill>
                  <a:srgbClr val="333333"/>
                </a:solidFill>
                <a:highlight>
                  <a:srgbClr val="FFFFFF"/>
                </a:highlight>
                <a:latin typeface="Times New Roman" panose="02020603050405020304" pitchFamily="18" charset="0"/>
                <a:ea typeface="+mn-ea"/>
                <a:cs typeface="+mn-cs"/>
              </a:rPr>
              <a:t>- розвиток міжнародної співпраці України;</a:t>
            </a:r>
          </a:p>
          <a:p>
            <a:pPr algn="just"/>
            <a:r>
              <a:rPr lang="uk-UA" b="0" dirty="0">
                <a:solidFill>
                  <a:srgbClr val="333333"/>
                </a:solidFill>
                <a:highlight>
                  <a:srgbClr val="FFFFFF"/>
                </a:highlight>
                <a:latin typeface="Times New Roman" panose="02020603050405020304" pitchFamily="18" charset="0"/>
                <a:ea typeface="+mn-ea"/>
                <a:cs typeface="+mn-cs"/>
              </a:rPr>
              <a:t>- стимулювання економічного росту і розвитку економіки України та її окремих регіонів та підвищення конкурентоспроможності України;</a:t>
            </a:r>
          </a:p>
          <a:p>
            <a:pPr algn="just"/>
            <a:r>
              <a:rPr lang="uk-UA" b="0" dirty="0">
                <a:solidFill>
                  <a:srgbClr val="333333"/>
                </a:solidFill>
                <a:highlight>
                  <a:srgbClr val="FFFFFF"/>
                </a:highlight>
                <a:latin typeface="Times New Roman" panose="02020603050405020304" pitchFamily="18" charset="0"/>
                <a:ea typeface="+mn-ea"/>
                <a:cs typeface="+mn-cs"/>
              </a:rPr>
              <a:t>- сприяння здійсненню державних, регіональних, місцевих та міжнародних програм, спрямованих на поліпшення соціально-економічного становища в Україні;</a:t>
            </a:r>
          </a:p>
          <a:p>
            <a:pPr marL="457200" indent="-457200" algn="just">
              <a:buFontTx/>
              <a:buChar char="-"/>
            </a:pPr>
            <a:r>
              <a:rPr lang="uk-UA" b="0" dirty="0">
                <a:solidFill>
                  <a:srgbClr val="333333"/>
                </a:solidFill>
                <a:highlight>
                  <a:srgbClr val="FFFFFF"/>
                </a:highlight>
                <a:latin typeface="Times New Roman" panose="02020603050405020304" pitchFamily="18" charset="0"/>
                <a:ea typeface="+mn-ea"/>
                <a:cs typeface="+mn-cs"/>
              </a:rPr>
              <a:t>сприяння обороноздатності та мобілізаційній готовності країни, захисту населення у надзвичайних ситуаціях мирного і воєнного стану</a:t>
            </a:r>
          </a:p>
          <a:p>
            <a:pPr algn="r"/>
            <a:r>
              <a:rPr lang="uk-UA" sz="3300" b="0" i="1" dirty="0">
                <a:solidFill>
                  <a:srgbClr val="333333"/>
                </a:solidFill>
                <a:highlight>
                  <a:srgbClr val="FFFFFF"/>
                </a:highlight>
                <a:latin typeface="Times New Roman" panose="02020603050405020304" pitchFamily="18" charset="0"/>
                <a:ea typeface="+mn-ea"/>
                <a:cs typeface="+mn-cs"/>
              </a:rPr>
              <a:t>(статті 1,3 ЗУ «Про благодійну діяльність та благодійні організації»)</a:t>
            </a:r>
          </a:p>
          <a:p>
            <a:endParaRPr lang="ru-UA" sz="2800" b="0" dirty="0">
              <a:solidFill>
                <a:srgbClr val="333333"/>
              </a:solidFill>
              <a:highlight>
                <a:srgbClr val="FFFFFF"/>
              </a:highlight>
              <a:latin typeface="Times New Roman" panose="02020603050405020304" pitchFamily="18" charset="0"/>
              <a:ea typeface="+mn-ea"/>
              <a:cs typeface="+mn-cs"/>
            </a:endParaRPr>
          </a:p>
        </p:txBody>
      </p:sp>
    </p:spTree>
    <p:extLst>
      <p:ext uri="{BB962C8B-B14F-4D97-AF65-F5344CB8AC3E}">
        <p14:creationId xmlns:p14="http://schemas.microsoft.com/office/powerpoint/2010/main" val="328289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838200" y="365125"/>
            <a:ext cx="10515600" cy="726557"/>
          </a:xfrm>
        </p:spPr>
        <p:txBody>
          <a:bodyPr/>
          <a:lstStyle/>
          <a:p>
            <a:pPr algn="ctr"/>
            <a:r>
              <a:rPr lang="uk-UA" dirty="0"/>
              <a:t>ГУМАНІТАРНА ДОПОМОГА </a:t>
            </a:r>
            <a:endParaRPr lang="ru-UA" dirty="0"/>
          </a:p>
        </p:txBody>
      </p:sp>
      <p:sp>
        <p:nvSpPr>
          <p:cNvPr id="2" name="Прямоугольник 1"/>
          <p:cNvSpPr/>
          <p:nvPr/>
        </p:nvSpPr>
        <p:spPr>
          <a:xfrm>
            <a:off x="623556" y="932728"/>
            <a:ext cx="11173097" cy="5262979"/>
          </a:xfrm>
          <a:prstGeom prst="rect">
            <a:avLst/>
          </a:prstGeom>
        </p:spPr>
        <p:txBody>
          <a:bodyPr wrap="square">
            <a:spAutoFit/>
          </a:bodyPr>
          <a:lstStyle/>
          <a:p>
            <a:pPr algn="just"/>
            <a:r>
              <a:rPr lang="uk-UA" sz="2800" b="0" i="0" dirty="0">
                <a:solidFill>
                  <a:srgbClr val="333333"/>
                </a:solidFill>
                <a:effectLst/>
                <a:highlight>
                  <a:srgbClr val="FFFFFF"/>
                </a:highlight>
                <a:latin typeface="Times New Roman" panose="02020603050405020304" pitchFamily="18" charset="0"/>
              </a:rPr>
              <a:t>цільова адресна безоплатна допомога у грошовій або натуральній формі, у вигляді безповоротної фінансової допомоги або добровільних пожертвувань, або допомога у вигляді виконання робіт, надання послуг, що надається іноземними та вітчизняними донорами з мотивів гуманності отримувачам гуманітарної допомоги в Україні або за кордоном, які потребують допомоги у зв’язку із соціальною незахищеністю, матеріальною незабезпеченістю, скрутним фінансовим становищем, введенням воєнного або надзвичайного стану, виникненням надзвичайної ситуації або тяжкою хворобою конкретної фізичної особи, а також для підготовки до збройного захисту держави та її захисту у разі збройної агресії або збройного конфлікту </a:t>
            </a:r>
          </a:p>
          <a:p>
            <a:pPr algn="r"/>
            <a:r>
              <a:rPr lang="uk-UA" sz="2800" dirty="0">
                <a:solidFill>
                  <a:srgbClr val="333333"/>
                </a:solidFill>
                <a:highlight>
                  <a:srgbClr val="FFFFFF"/>
                </a:highlight>
                <a:latin typeface="Times New Roman" panose="02020603050405020304" pitchFamily="18" charset="0"/>
              </a:rPr>
              <a:t>				</a:t>
            </a:r>
            <a:r>
              <a:rPr lang="uk-UA" sz="2800" b="0" i="1" dirty="0">
                <a:solidFill>
                  <a:srgbClr val="333333"/>
                </a:solidFill>
                <a:effectLst/>
                <a:highlight>
                  <a:srgbClr val="FFFFFF"/>
                </a:highlight>
                <a:latin typeface="Times New Roman" panose="02020603050405020304" pitchFamily="18" charset="0"/>
              </a:rPr>
              <a:t>(стаття 1 ЗУ «Про гуманітарну допомогу»)</a:t>
            </a:r>
            <a:endParaRPr lang="ru-RU" sz="2800" i="1" dirty="0"/>
          </a:p>
        </p:txBody>
      </p:sp>
    </p:spTree>
    <p:extLst>
      <p:ext uri="{BB962C8B-B14F-4D97-AF65-F5344CB8AC3E}">
        <p14:creationId xmlns:p14="http://schemas.microsoft.com/office/powerpoint/2010/main" val="360186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1593980" y="253158"/>
            <a:ext cx="8986934" cy="1325563"/>
          </a:xfrm>
        </p:spPr>
        <p:txBody>
          <a:bodyPr/>
          <a:lstStyle/>
          <a:p>
            <a:pPr algn="ctr"/>
            <a:r>
              <a:rPr lang="uk-UA" dirty="0"/>
              <a:t>ЗАБОРОНЕНО!!!</a:t>
            </a:r>
            <a:endParaRPr lang="ru-UA" dirty="0"/>
          </a:p>
        </p:txBody>
      </p:sp>
      <p:sp>
        <p:nvSpPr>
          <p:cNvPr id="2" name="Прямоугольник 1"/>
          <p:cNvSpPr/>
          <p:nvPr/>
        </p:nvSpPr>
        <p:spPr>
          <a:xfrm>
            <a:off x="403703" y="1373447"/>
            <a:ext cx="11173097" cy="3539430"/>
          </a:xfrm>
          <a:prstGeom prst="rect">
            <a:avLst/>
          </a:prstGeom>
        </p:spPr>
        <p:txBody>
          <a:bodyPr wrap="square">
            <a:spAutoFit/>
          </a:bodyPr>
          <a:lstStyle/>
          <a:p>
            <a:pPr algn="just"/>
            <a:r>
              <a:rPr lang="ru-RU" sz="2800" b="0" i="0" dirty="0" err="1">
                <a:solidFill>
                  <a:srgbClr val="333333"/>
                </a:solidFill>
                <a:effectLst/>
                <a:highlight>
                  <a:srgbClr val="FFFFFF"/>
                </a:highlight>
                <a:latin typeface="Times New Roman" panose="02020603050405020304" pitchFamily="18" charset="0"/>
              </a:rPr>
              <a:t>Державним</a:t>
            </a:r>
            <a:r>
              <a:rPr lang="ru-RU" sz="2800" b="0" i="0" dirty="0">
                <a:solidFill>
                  <a:srgbClr val="333333"/>
                </a:solidFill>
                <a:effectLst/>
                <a:highlight>
                  <a:srgbClr val="FFFFFF"/>
                </a:highlight>
                <a:latin typeface="Times New Roman" panose="02020603050405020304" pitchFamily="18" charset="0"/>
              </a:rPr>
              <a:t> органам, органам </a:t>
            </a:r>
            <a:r>
              <a:rPr lang="ru-RU" sz="2800" b="0" i="0" dirty="0" err="1">
                <a:solidFill>
                  <a:srgbClr val="333333"/>
                </a:solidFill>
                <a:effectLst/>
                <a:highlight>
                  <a:srgbClr val="FFFFFF"/>
                </a:highlight>
                <a:latin typeface="Times New Roman" panose="02020603050405020304" pitchFamily="18" charset="0"/>
              </a:rPr>
              <a:t>влади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Автономної</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Республіки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Крим</a:t>
            </a:r>
            <a:r>
              <a:rPr lang="ru-RU" sz="2800" b="0" i="0" dirty="0">
                <a:solidFill>
                  <a:srgbClr val="333333"/>
                </a:solidFill>
                <a:effectLst/>
                <a:highlight>
                  <a:srgbClr val="FFFFFF"/>
                </a:highlight>
                <a:latin typeface="Times New Roman" panose="02020603050405020304" pitchFamily="18" charset="0"/>
              </a:rPr>
              <a:t>, органам </a:t>
            </a:r>
            <a:r>
              <a:rPr lang="ru-RU" sz="2800" b="0" i="0" dirty="0" err="1">
                <a:solidFill>
                  <a:srgbClr val="333333"/>
                </a:solidFill>
                <a:effectLst/>
                <a:highlight>
                  <a:srgbClr val="FFFFFF"/>
                </a:highlight>
                <a:latin typeface="Times New Roman" panose="02020603050405020304" pitchFamily="18" charset="0"/>
              </a:rPr>
              <a:t>місцевого</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самоврядування</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забороняється</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одержувати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від</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фізичних</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юридичних</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осіб</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безоплатно</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грошові</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кошти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або</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інше</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майно</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нематеріальні</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активи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майнові</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переваги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пільги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чи</a:t>
            </a:r>
            <a:r>
              <a:rPr lang="ru-RU" sz="2800" b="0" i="0" dirty="0">
                <a:solidFill>
                  <a:srgbClr val="333333"/>
                </a:solidFill>
                <a:effectLst/>
                <a:highlight>
                  <a:srgbClr val="FFFFFF"/>
                </a:highlight>
                <a:latin typeface="Times New Roman" panose="02020603050405020304" pitchFamily="18" charset="0"/>
              </a:rPr>
              <a:t> </a:t>
            </a:r>
            <a:r>
              <a:rPr lang="ru-RU" sz="2800" b="0" i="0" dirty="0" err="1">
                <a:solidFill>
                  <a:srgbClr val="333333"/>
                </a:solidFill>
                <a:effectLst/>
                <a:highlight>
                  <a:srgbClr val="FFFFFF"/>
                </a:highlight>
                <a:latin typeface="Times New Roman" panose="02020603050405020304" pitchFamily="18" charset="0"/>
              </a:rPr>
              <a:t>послуги</a:t>
            </a:r>
            <a:r>
              <a:rPr lang="ru-RU" sz="2800" b="0"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крім</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випадків</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передбачених</a:t>
            </a:r>
            <a:r>
              <a:rPr lang="ru-RU" sz="2800" b="1" i="0" dirty="0">
                <a:solidFill>
                  <a:srgbClr val="333333"/>
                </a:solidFill>
                <a:effectLst/>
                <a:highlight>
                  <a:srgbClr val="FFFFFF"/>
                </a:highlight>
                <a:latin typeface="Times New Roman" panose="02020603050405020304" pitchFamily="18" charset="0"/>
              </a:rPr>
              <a:t> законами </a:t>
            </a:r>
            <a:r>
              <a:rPr lang="ru-RU" sz="2800" b="1" i="0" dirty="0" err="1">
                <a:solidFill>
                  <a:srgbClr val="333333"/>
                </a:solidFill>
                <a:effectLst/>
                <a:highlight>
                  <a:srgbClr val="FFFFFF"/>
                </a:highlight>
                <a:latin typeface="Times New Roman" panose="02020603050405020304" pitchFamily="18" charset="0"/>
              </a:rPr>
              <a:t>або</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чинними</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міжнародними</a:t>
            </a:r>
            <a:r>
              <a:rPr lang="ru-RU" sz="2800" b="1" i="0" dirty="0">
                <a:solidFill>
                  <a:srgbClr val="333333"/>
                </a:solidFill>
                <a:effectLst/>
                <a:highlight>
                  <a:srgbClr val="FFFFFF"/>
                </a:highlight>
                <a:latin typeface="Times New Roman" panose="02020603050405020304" pitchFamily="18" charset="0"/>
              </a:rPr>
              <a:t> договорами, </a:t>
            </a:r>
            <a:r>
              <a:rPr lang="ru-RU" sz="2800" b="1" i="0" dirty="0" err="1">
                <a:solidFill>
                  <a:srgbClr val="333333"/>
                </a:solidFill>
                <a:effectLst/>
                <a:highlight>
                  <a:srgbClr val="FFFFFF"/>
                </a:highlight>
                <a:latin typeface="Times New Roman" panose="02020603050405020304" pitchFamily="18" charset="0"/>
              </a:rPr>
              <a:t>згоду</a:t>
            </a:r>
            <a:r>
              <a:rPr lang="ru-RU" sz="2800" b="1" i="0" dirty="0">
                <a:solidFill>
                  <a:srgbClr val="333333"/>
                </a:solidFill>
                <a:effectLst/>
                <a:highlight>
                  <a:srgbClr val="FFFFFF"/>
                </a:highlight>
                <a:latin typeface="Times New Roman" panose="02020603050405020304" pitchFamily="18" charset="0"/>
              </a:rPr>
              <a:t> на </a:t>
            </a:r>
            <a:r>
              <a:rPr lang="ru-RU" sz="2800" b="1" i="0" dirty="0" err="1">
                <a:solidFill>
                  <a:srgbClr val="333333"/>
                </a:solidFill>
                <a:effectLst/>
                <a:highlight>
                  <a:srgbClr val="FFFFFF"/>
                </a:highlight>
                <a:latin typeface="Times New Roman" panose="02020603050405020304" pitchFamily="18" charset="0"/>
              </a:rPr>
              <a:t>обов’язковість</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яких</a:t>
            </a:r>
            <a:r>
              <a:rPr lang="ru-RU" sz="2800" b="1" i="0" dirty="0">
                <a:solidFill>
                  <a:srgbClr val="333333"/>
                </a:solidFill>
                <a:effectLst/>
                <a:highlight>
                  <a:srgbClr val="FFFFFF"/>
                </a:highlight>
                <a:latin typeface="Times New Roman" panose="02020603050405020304" pitchFamily="18" charset="0"/>
              </a:rPr>
              <a:t> </a:t>
            </a:r>
            <a:r>
              <a:rPr lang="ru-RU" sz="2800" b="1" i="0" dirty="0" err="1">
                <a:solidFill>
                  <a:srgbClr val="333333"/>
                </a:solidFill>
                <a:effectLst/>
                <a:highlight>
                  <a:srgbClr val="FFFFFF"/>
                </a:highlight>
                <a:latin typeface="Times New Roman" panose="02020603050405020304" pitchFamily="18" charset="0"/>
              </a:rPr>
              <a:t>надано</a:t>
            </a:r>
            <a:r>
              <a:rPr lang="ru-RU" sz="2800" b="1" i="0" dirty="0">
                <a:solidFill>
                  <a:srgbClr val="333333"/>
                </a:solidFill>
                <a:effectLst/>
                <a:highlight>
                  <a:srgbClr val="FFFFFF"/>
                </a:highlight>
                <a:latin typeface="Times New Roman" panose="02020603050405020304" pitchFamily="18" charset="0"/>
              </a:rPr>
              <a:t> Верховною Радою </a:t>
            </a:r>
            <a:r>
              <a:rPr lang="ru-RU" sz="2800" b="1" i="0" dirty="0" err="1">
                <a:solidFill>
                  <a:srgbClr val="333333"/>
                </a:solidFill>
                <a:effectLst/>
                <a:highlight>
                  <a:srgbClr val="FFFFFF"/>
                </a:highlight>
                <a:latin typeface="Times New Roman" panose="02020603050405020304" pitchFamily="18" charset="0"/>
              </a:rPr>
              <a:t>України</a:t>
            </a:r>
            <a:r>
              <a:rPr lang="ru-RU" sz="2800" b="1" dirty="0">
                <a:solidFill>
                  <a:srgbClr val="333333"/>
                </a:solidFill>
                <a:highlight>
                  <a:srgbClr val="FFFFFF"/>
                </a:highlight>
                <a:latin typeface="Times New Roman" panose="02020603050405020304" pitchFamily="18" charset="0"/>
              </a:rPr>
              <a:t>.</a:t>
            </a:r>
            <a:r>
              <a:rPr lang="en-US" sz="2800" b="1" dirty="0">
                <a:solidFill>
                  <a:srgbClr val="333333"/>
                </a:solidFill>
                <a:highlight>
                  <a:srgbClr val="FFFFFF"/>
                </a:highlight>
                <a:latin typeface="Times New Roman" panose="02020603050405020304" pitchFamily="18" charset="0"/>
              </a:rPr>
              <a:t> </a:t>
            </a:r>
            <a:endParaRPr lang="ru-RU" sz="2800" b="1" i="0" dirty="0">
              <a:solidFill>
                <a:srgbClr val="333333"/>
              </a:solidFill>
              <a:effectLst/>
              <a:highlight>
                <a:srgbClr val="FFFFFF"/>
              </a:highlight>
              <a:latin typeface="Times New Roman" panose="02020603050405020304" pitchFamily="18" charset="0"/>
            </a:endParaRPr>
          </a:p>
          <a:p>
            <a:pPr algn="just"/>
            <a:r>
              <a:rPr lang="ru-RU" sz="2800" dirty="0">
                <a:solidFill>
                  <a:srgbClr val="333333"/>
                </a:solidFill>
                <a:highlight>
                  <a:srgbClr val="FFFFFF"/>
                </a:highlight>
                <a:latin typeface="Times New Roman" panose="02020603050405020304" pitchFamily="18" charset="0"/>
              </a:rPr>
              <a:t>		      </a:t>
            </a:r>
            <a:r>
              <a:rPr lang="ru-RU" sz="2800" b="0" i="1" dirty="0">
                <a:solidFill>
                  <a:srgbClr val="333333"/>
                </a:solidFill>
                <a:effectLst/>
                <a:highlight>
                  <a:srgbClr val="FFFFFF"/>
                </a:highlight>
                <a:latin typeface="Times New Roman" panose="02020603050405020304" pitchFamily="18" charset="0"/>
              </a:rPr>
              <a:t>(</a:t>
            </a:r>
            <a:r>
              <a:rPr lang="ru-RU" sz="2800" b="0" i="1" dirty="0" err="1">
                <a:solidFill>
                  <a:srgbClr val="333333"/>
                </a:solidFill>
                <a:effectLst/>
                <a:highlight>
                  <a:srgbClr val="FFFFFF"/>
                </a:highlight>
                <a:latin typeface="Times New Roman" panose="02020603050405020304" pitchFamily="18" charset="0"/>
              </a:rPr>
              <a:t>стаття</a:t>
            </a:r>
            <a:r>
              <a:rPr lang="ru-RU" sz="2800" b="0" i="1" dirty="0">
                <a:solidFill>
                  <a:srgbClr val="333333"/>
                </a:solidFill>
                <a:effectLst/>
                <a:highlight>
                  <a:srgbClr val="FFFFFF"/>
                </a:highlight>
                <a:latin typeface="Times New Roman" panose="02020603050405020304" pitchFamily="18" charset="0"/>
              </a:rPr>
              <a:t> 54 Закону </a:t>
            </a:r>
            <a:r>
              <a:rPr lang="ru-RU" sz="2800" b="0" i="1" dirty="0" err="1">
                <a:solidFill>
                  <a:srgbClr val="333333"/>
                </a:solidFill>
                <a:effectLst/>
                <a:highlight>
                  <a:srgbClr val="FFFFFF"/>
                </a:highlight>
                <a:latin typeface="Times New Roman" panose="02020603050405020304" pitchFamily="18" charset="0"/>
              </a:rPr>
              <a:t>України</a:t>
            </a:r>
            <a:r>
              <a:rPr lang="ru-RU" sz="2800" b="0" i="1" dirty="0">
                <a:solidFill>
                  <a:srgbClr val="333333"/>
                </a:solidFill>
                <a:effectLst/>
                <a:highlight>
                  <a:srgbClr val="FFFFFF"/>
                </a:highlight>
                <a:latin typeface="Times New Roman" panose="02020603050405020304" pitchFamily="18" charset="0"/>
              </a:rPr>
              <a:t> «Про </a:t>
            </a:r>
            <a:r>
              <a:rPr lang="ru-RU" sz="2800" b="0" i="1" dirty="0" err="1">
                <a:solidFill>
                  <a:srgbClr val="333333"/>
                </a:solidFill>
                <a:effectLst/>
                <a:highlight>
                  <a:srgbClr val="FFFFFF"/>
                </a:highlight>
                <a:latin typeface="Times New Roman" panose="02020603050405020304" pitchFamily="18" charset="0"/>
              </a:rPr>
              <a:t>запобігання</a:t>
            </a:r>
            <a:r>
              <a:rPr lang="ru-RU" sz="2800" b="0" i="1" dirty="0">
                <a:solidFill>
                  <a:srgbClr val="333333"/>
                </a:solidFill>
                <a:effectLst/>
                <a:highlight>
                  <a:srgbClr val="FFFFFF"/>
                </a:highlight>
                <a:latin typeface="Times New Roman" panose="02020603050405020304" pitchFamily="18" charset="0"/>
              </a:rPr>
              <a:t> </a:t>
            </a:r>
            <a:r>
              <a:rPr lang="ru-RU" sz="2800" b="0" i="1" dirty="0" err="1">
                <a:solidFill>
                  <a:srgbClr val="333333"/>
                </a:solidFill>
                <a:effectLst/>
                <a:highlight>
                  <a:srgbClr val="FFFFFF"/>
                </a:highlight>
                <a:latin typeface="Times New Roman" panose="02020603050405020304" pitchFamily="18" charset="0"/>
              </a:rPr>
              <a:t>корупції</a:t>
            </a:r>
            <a:r>
              <a:rPr lang="ru-RU" sz="2800" b="0" i="1" dirty="0">
                <a:solidFill>
                  <a:srgbClr val="333333"/>
                </a:solidFill>
                <a:effectLst/>
                <a:highlight>
                  <a:srgbClr val="FFFFFF"/>
                </a:highlight>
                <a:latin typeface="Times New Roman" panose="02020603050405020304" pitchFamily="18" charset="0"/>
              </a:rPr>
              <a:t>»)</a:t>
            </a:r>
          </a:p>
        </p:txBody>
      </p:sp>
    </p:spTree>
    <p:extLst>
      <p:ext uri="{BB962C8B-B14F-4D97-AF65-F5344CB8AC3E}">
        <p14:creationId xmlns:p14="http://schemas.microsoft.com/office/powerpoint/2010/main" val="122763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1725384" y="262488"/>
            <a:ext cx="8529734" cy="1325563"/>
          </a:xfrm>
        </p:spPr>
        <p:txBody>
          <a:bodyPr/>
          <a:lstStyle/>
          <a:p>
            <a:pPr algn="ctr"/>
            <a:r>
              <a:rPr lang="uk-UA" dirty="0"/>
              <a:t>МОЖУТЬ ОТРИМУВАТИ!!!</a:t>
            </a:r>
            <a:endParaRPr lang="ru-UA" dirty="0"/>
          </a:p>
        </p:txBody>
      </p:sp>
      <p:sp>
        <p:nvSpPr>
          <p:cNvPr id="2" name="Прямоугольник 1"/>
          <p:cNvSpPr/>
          <p:nvPr/>
        </p:nvSpPr>
        <p:spPr>
          <a:xfrm>
            <a:off x="403703" y="1373447"/>
            <a:ext cx="11173097" cy="4401205"/>
          </a:xfrm>
          <a:prstGeom prst="rect">
            <a:avLst/>
          </a:prstGeom>
        </p:spPr>
        <p:txBody>
          <a:bodyPr wrap="square">
            <a:spAutoFit/>
          </a:bodyPr>
          <a:lstStyle/>
          <a:p>
            <a:pPr algn="ctr"/>
            <a:r>
              <a:rPr lang="ru-RU" sz="2800" dirty="0" err="1">
                <a:solidFill>
                  <a:srgbClr val="333333"/>
                </a:solidFill>
                <a:highlight>
                  <a:srgbClr val="FFFFFF"/>
                </a:highlight>
                <a:latin typeface="Times New Roman" panose="02020603050405020304" pitchFamily="18" charset="0"/>
              </a:rPr>
              <a:t>Благодійну</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допомогу</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можуть</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отримувати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бенефіціари</a:t>
            </a:r>
            <a:r>
              <a:rPr lang="ru-RU" sz="2800" dirty="0">
                <a:solidFill>
                  <a:srgbClr val="333333"/>
                </a:solidFill>
                <a:highlight>
                  <a:srgbClr val="FFFFFF"/>
                </a:highlight>
                <a:latin typeface="Times New Roman" panose="02020603050405020304" pitchFamily="18" charset="0"/>
              </a:rPr>
              <a:t> – </a:t>
            </a:r>
            <a:r>
              <a:rPr lang="ru-RU" sz="2800" dirty="0" err="1">
                <a:solidFill>
                  <a:srgbClr val="333333"/>
                </a:solidFill>
                <a:highlight>
                  <a:srgbClr val="FFFFFF"/>
                </a:highlight>
                <a:latin typeface="Times New Roman" panose="02020603050405020304" pitchFamily="18" charset="0"/>
              </a:rPr>
              <a:t>набувачі</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благодійної</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допомоги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зокрема</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неприбуткові</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організації</a:t>
            </a:r>
            <a:r>
              <a:rPr lang="ru-RU" sz="2800" dirty="0">
                <a:solidFill>
                  <a:srgbClr val="333333"/>
                </a:solidFill>
                <a:highlight>
                  <a:srgbClr val="FFFFFF"/>
                </a:highlight>
                <a:latin typeface="Times New Roman" panose="02020603050405020304" pitchFamily="18" charset="0"/>
              </a:rPr>
              <a:t>).	</a:t>
            </a:r>
          </a:p>
          <a:p>
            <a:pPr algn="just"/>
            <a:endParaRPr lang="ru-RU" sz="2800" dirty="0">
              <a:solidFill>
                <a:srgbClr val="333333"/>
              </a:solidFill>
              <a:highlight>
                <a:srgbClr val="FFFFFF"/>
              </a:highlight>
              <a:latin typeface="Times New Roman" panose="02020603050405020304" pitchFamily="18" charset="0"/>
            </a:endParaRPr>
          </a:p>
          <a:p>
            <a:pPr algn="just"/>
            <a:r>
              <a:rPr lang="uk-UA" sz="2800" dirty="0">
                <a:solidFill>
                  <a:srgbClr val="333333"/>
                </a:solidFill>
                <a:highlight>
                  <a:srgbClr val="FFFFFF"/>
                </a:highlight>
                <a:latin typeface="Times New Roman" panose="02020603050405020304" pitchFamily="18" charset="0"/>
              </a:rPr>
              <a:t>Відповідно до </a:t>
            </a:r>
            <a:r>
              <a:rPr lang="uk-UA" sz="2800" dirty="0" err="1">
                <a:solidFill>
                  <a:srgbClr val="333333"/>
                </a:solidFill>
                <a:highlight>
                  <a:srgbClr val="FFFFFF"/>
                </a:highlight>
                <a:latin typeface="Times New Roman" panose="02020603050405020304" pitchFamily="18" charset="0"/>
              </a:rPr>
              <a:t>п.п</a:t>
            </a:r>
            <a:r>
              <a:rPr lang="uk-UA" sz="2800" dirty="0">
                <a:solidFill>
                  <a:srgbClr val="333333"/>
                </a:solidFill>
                <a:highlight>
                  <a:srgbClr val="FFFFFF"/>
                </a:highlight>
                <a:latin typeface="Times New Roman" panose="02020603050405020304" pitchFamily="18" charset="0"/>
              </a:rPr>
              <a:t>. 14.1.121 п. 14.1 ст. 14 Податкового кодексу України неприбутковими підприємствами, установами та організаціями є ті, які не є платниками податку на прибуток підприємств. Такі підприємства, установи та організації внесені до Реєстру неприбуткових організацій у порядку, визначеному постановою Кабінету Міністрів України від 13.07.2016 № 440.</a:t>
            </a:r>
            <a:r>
              <a:rPr lang="ru-RU" sz="2800" dirty="0">
                <a:solidFill>
                  <a:srgbClr val="333333"/>
                </a:solidFill>
                <a:highlight>
                  <a:srgbClr val="FFFFFF"/>
                </a:highlight>
                <a:latin typeface="Times New Roman" panose="02020603050405020304" pitchFamily="18" charset="0"/>
              </a:rPr>
              <a:t>	</a:t>
            </a:r>
          </a:p>
          <a:p>
            <a:pPr algn="just"/>
            <a:endParaRPr lang="ru-RU" sz="2800" b="0" i="1" dirty="0">
              <a:solidFill>
                <a:srgbClr val="333333"/>
              </a:solidFill>
              <a:effectLst/>
              <a:highlight>
                <a:srgbClr val="FFFFFF"/>
              </a:highlight>
              <a:latin typeface="Times New Roman" panose="02020603050405020304" pitchFamily="18" charset="0"/>
            </a:endParaRPr>
          </a:p>
        </p:txBody>
      </p:sp>
    </p:spTree>
    <p:extLst>
      <p:ext uri="{BB962C8B-B14F-4D97-AF65-F5344CB8AC3E}">
        <p14:creationId xmlns:p14="http://schemas.microsoft.com/office/powerpoint/2010/main" val="4252129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p:txBody>
          <a:bodyPr/>
          <a:lstStyle/>
          <a:p>
            <a:pPr algn="ctr"/>
            <a:r>
              <a:rPr lang="uk-UA" dirty="0"/>
              <a:t>ОСОБЛИВИЙ ПРАВОВИЙ РЕЖИМ!</a:t>
            </a:r>
            <a:endParaRPr lang="ru-UA" dirty="0"/>
          </a:p>
        </p:txBody>
      </p:sp>
      <p:sp>
        <p:nvSpPr>
          <p:cNvPr id="2" name="Прямоугольник 1"/>
          <p:cNvSpPr/>
          <p:nvPr/>
        </p:nvSpPr>
        <p:spPr>
          <a:xfrm>
            <a:off x="1278294" y="1933285"/>
            <a:ext cx="10649337" cy="2246769"/>
          </a:xfrm>
          <a:prstGeom prst="rect">
            <a:avLst/>
          </a:prstGeom>
        </p:spPr>
        <p:txBody>
          <a:bodyPr wrap="square">
            <a:spAutoFit/>
          </a:bodyPr>
          <a:lstStyle/>
          <a:p>
            <a:r>
              <a:rPr lang="uk-UA" sz="2800" dirty="0"/>
              <a:t>Указом Президента України від 24.02.2022 № 64/2022 у зв’язку із збройною агресією російської федерації та небезпекою державній незалежності України, її територіальній цілісності на всій території України введено воєнний стан, який є особливим правовим режимом і триває дотепер. </a:t>
            </a:r>
            <a:endParaRPr lang="ru-RU" sz="2400" b="1" dirty="0"/>
          </a:p>
        </p:txBody>
      </p:sp>
    </p:spTree>
    <p:extLst>
      <p:ext uri="{BB962C8B-B14F-4D97-AF65-F5344CB8AC3E}">
        <p14:creationId xmlns:p14="http://schemas.microsoft.com/office/powerpoint/2010/main" val="2617910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642255" y="86451"/>
            <a:ext cx="10515600" cy="1325563"/>
          </a:xfrm>
        </p:spPr>
        <p:txBody>
          <a:bodyPr/>
          <a:lstStyle/>
          <a:p>
            <a:pPr algn="ctr"/>
            <a:r>
              <a:rPr lang="uk-UA" dirty="0"/>
              <a:t>НЕ ПОШИРЮЄТЬСЯ ЗАБОРОНА! </a:t>
            </a:r>
            <a:endParaRPr lang="ru-UA" dirty="0"/>
          </a:p>
        </p:txBody>
      </p:sp>
      <p:sp>
        <p:nvSpPr>
          <p:cNvPr id="2" name="Прямоугольник 1"/>
          <p:cNvSpPr/>
          <p:nvPr/>
        </p:nvSpPr>
        <p:spPr>
          <a:xfrm>
            <a:off x="1052183" y="1412014"/>
            <a:ext cx="10515600" cy="4401205"/>
          </a:xfrm>
          <a:prstGeom prst="rect">
            <a:avLst/>
          </a:prstGeom>
        </p:spPr>
        <p:txBody>
          <a:bodyPr wrap="square">
            <a:spAutoFit/>
          </a:bodyPr>
          <a:lstStyle/>
          <a:p>
            <a:pPr algn="just"/>
            <a:r>
              <a:rPr lang="ru-RU" sz="2800" dirty="0">
                <a:solidFill>
                  <a:srgbClr val="333333"/>
                </a:solidFill>
                <a:highlight>
                  <a:srgbClr val="FFFFFF"/>
                </a:highlight>
                <a:latin typeface="Times New Roman" panose="02020603050405020304" pitchFamily="18" charset="0"/>
              </a:rPr>
              <a:t>На </a:t>
            </a:r>
            <a:r>
              <a:rPr lang="ru-RU" sz="2800" dirty="0" err="1">
                <a:solidFill>
                  <a:srgbClr val="333333"/>
                </a:solidFill>
                <a:highlight>
                  <a:srgbClr val="FFFFFF"/>
                </a:highlight>
                <a:latin typeface="Times New Roman" panose="02020603050405020304" pitchFamily="18" charset="0"/>
              </a:rPr>
              <a:t>період</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дії</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воєнного</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або</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надзвичайного</a:t>
            </a:r>
            <a:r>
              <a:rPr lang="ru-RU" sz="2800" dirty="0">
                <a:solidFill>
                  <a:srgbClr val="333333"/>
                </a:solidFill>
                <a:highlight>
                  <a:srgbClr val="FFFFFF"/>
                </a:highlight>
                <a:latin typeface="Times New Roman" panose="02020603050405020304" pitchFamily="18" charset="0"/>
              </a:rPr>
              <a:t> стану в </a:t>
            </a:r>
            <a:r>
              <a:rPr lang="ru-RU" sz="2800" dirty="0" err="1">
                <a:solidFill>
                  <a:srgbClr val="333333"/>
                </a:solidFill>
                <a:highlight>
                  <a:srgbClr val="FFFFFF"/>
                </a:highlight>
                <a:latin typeface="Times New Roman" panose="02020603050405020304" pitchFamily="18" charset="0"/>
              </a:rPr>
              <a:t>Україні</a:t>
            </a:r>
            <a:r>
              <a:rPr lang="ru-RU" sz="2800" dirty="0">
                <a:solidFill>
                  <a:srgbClr val="333333"/>
                </a:solidFill>
                <a:highlight>
                  <a:srgbClr val="FFFFFF"/>
                </a:highlight>
                <a:latin typeface="Times New Roman" panose="02020603050405020304" pitchFamily="18" charset="0"/>
              </a:rPr>
              <a:t> заборона на </a:t>
            </a:r>
            <a:r>
              <a:rPr lang="ru-RU" sz="2800" dirty="0" err="1">
                <a:solidFill>
                  <a:srgbClr val="333333"/>
                </a:solidFill>
                <a:highlight>
                  <a:srgbClr val="FFFFFF"/>
                </a:highlight>
                <a:latin typeface="Times New Roman" panose="02020603050405020304" pitchFamily="18" charset="0"/>
              </a:rPr>
              <a:t>одержання</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пільг</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послуг</a:t>
            </a:r>
            <a:r>
              <a:rPr lang="ru-RU" sz="2800" dirty="0">
                <a:solidFill>
                  <a:srgbClr val="333333"/>
                </a:solidFill>
                <a:highlight>
                  <a:srgbClr val="FFFFFF"/>
                </a:highlight>
                <a:latin typeface="Times New Roman" panose="02020603050405020304" pitchFamily="18" charset="0"/>
              </a:rPr>
              <a:t> і майна </a:t>
            </a:r>
            <a:r>
              <a:rPr lang="ru-RU" sz="2800" dirty="0" err="1">
                <a:solidFill>
                  <a:srgbClr val="333333"/>
                </a:solidFill>
                <a:highlight>
                  <a:srgbClr val="FFFFFF"/>
                </a:highlight>
                <a:latin typeface="Times New Roman" panose="02020603050405020304" pitchFamily="18" charset="0"/>
              </a:rPr>
              <a:t>державними</a:t>
            </a:r>
            <a:r>
              <a:rPr lang="ru-RU" sz="2800" dirty="0">
                <a:solidFill>
                  <a:srgbClr val="333333"/>
                </a:solidFill>
                <a:highlight>
                  <a:srgbClr val="FFFFFF"/>
                </a:highlight>
                <a:latin typeface="Times New Roman" panose="02020603050405020304" pitchFamily="18" charset="0"/>
              </a:rPr>
              <a:t> органами та органами </a:t>
            </a:r>
            <a:r>
              <a:rPr lang="ru-RU" sz="2800" dirty="0" err="1">
                <a:solidFill>
                  <a:srgbClr val="333333"/>
                </a:solidFill>
                <a:highlight>
                  <a:srgbClr val="FFFFFF"/>
                </a:highlight>
                <a:latin typeface="Times New Roman" panose="02020603050405020304" pitchFamily="18" charset="0"/>
              </a:rPr>
              <a:t>місцевого</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самоврядування</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передбачена</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статтею</a:t>
            </a:r>
            <a:r>
              <a:rPr lang="ru-RU" sz="2800" dirty="0">
                <a:solidFill>
                  <a:srgbClr val="333333"/>
                </a:solidFill>
                <a:highlight>
                  <a:srgbClr val="FFFFFF"/>
                </a:highlight>
                <a:latin typeface="Times New Roman" panose="02020603050405020304" pitchFamily="18" charset="0"/>
              </a:rPr>
              <a:t> 54, не </a:t>
            </a:r>
            <a:r>
              <a:rPr lang="ru-RU" sz="2800" dirty="0" err="1">
                <a:solidFill>
                  <a:srgbClr val="333333"/>
                </a:solidFill>
                <a:highlight>
                  <a:srgbClr val="FFFFFF"/>
                </a:highlight>
                <a:latin typeface="Times New Roman" panose="02020603050405020304" pitchFamily="18" charset="0"/>
              </a:rPr>
              <a:t>поширюється</a:t>
            </a:r>
            <a:r>
              <a:rPr lang="ru-RU" sz="2800" dirty="0">
                <a:solidFill>
                  <a:srgbClr val="333333"/>
                </a:solidFill>
                <a:highlight>
                  <a:srgbClr val="FFFFFF"/>
                </a:highlight>
                <a:latin typeface="Times New Roman" panose="02020603050405020304" pitchFamily="18" charset="0"/>
              </a:rPr>
              <a:t> на </a:t>
            </a:r>
            <a:r>
              <a:rPr lang="ru-RU" sz="2800" dirty="0" err="1">
                <a:solidFill>
                  <a:srgbClr val="333333"/>
                </a:solidFill>
                <a:highlight>
                  <a:srgbClr val="FFFFFF"/>
                </a:highlight>
                <a:latin typeface="Times New Roman" panose="02020603050405020304" pitchFamily="18" charset="0"/>
              </a:rPr>
              <a:t>випадки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забезпечення</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юридичними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радниками</a:t>
            </a:r>
            <a:r>
              <a:rPr lang="ru-RU" sz="2800" dirty="0">
                <a:solidFill>
                  <a:srgbClr val="333333"/>
                </a:solidFill>
                <a:highlight>
                  <a:srgbClr val="FFFFFF"/>
                </a:highlight>
                <a:latin typeface="Times New Roman" panose="02020603050405020304" pitchFamily="18" charset="0"/>
              </a:rPr>
              <a:t> (у тому </a:t>
            </a:r>
            <a:r>
              <a:rPr lang="ru-RU" sz="2800" dirty="0" err="1">
                <a:solidFill>
                  <a:srgbClr val="333333"/>
                </a:solidFill>
                <a:highlight>
                  <a:srgbClr val="FFFFFF"/>
                </a:highlight>
                <a:latin typeface="Times New Roman" panose="02020603050405020304" pitchFamily="18" charset="0"/>
              </a:rPr>
              <a:t>числі</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іноземними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захисту</a:t>
            </a:r>
            <a:r>
              <a:rPr lang="ru-RU" sz="2800" dirty="0">
                <a:solidFill>
                  <a:srgbClr val="333333"/>
                </a:solidFill>
                <a:highlight>
                  <a:srgbClr val="FFFFFF"/>
                </a:highlight>
                <a:latin typeface="Times New Roman" panose="02020603050405020304" pitchFamily="18" charset="0"/>
              </a:rPr>
              <a:t> прав та </a:t>
            </a:r>
            <a:r>
              <a:rPr lang="ru-RU" sz="2800" dirty="0" err="1">
                <a:solidFill>
                  <a:srgbClr val="333333"/>
                </a:solidFill>
                <a:highlight>
                  <a:srgbClr val="FFFFFF"/>
                </a:highlight>
                <a:latin typeface="Times New Roman" panose="02020603050405020304" pitchFamily="18" charset="0"/>
              </a:rPr>
              <a:t>інтересів</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України</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державних</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органів</a:t>
            </a:r>
            <a:r>
              <a:rPr lang="ru-RU" sz="2800" dirty="0">
                <a:solidFill>
                  <a:srgbClr val="333333"/>
                </a:solidFill>
                <a:highlight>
                  <a:srgbClr val="FFFFFF"/>
                </a:highlight>
                <a:latin typeface="Times New Roman" panose="02020603050405020304" pitchFamily="18" charset="0"/>
              </a:rPr>
              <a:t> та </a:t>
            </a:r>
            <a:r>
              <a:rPr lang="ru-RU" sz="2800" dirty="0" err="1">
                <a:solidFill>
                  <a:srgbClr val="333333"/>
                </a:solidFill>
                <a:highlight>
                  <a:srgbClr val="FFFFFF"/>
                </a:highlight>
                <a:latin typeface="Times New Roman" panose="02020603050405020304" pitchFamily="18" charset="0"/>
              </a:rPr>
              <a:t>органів</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місцевого</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самоврядування</a:t>
            </a:r>
            <a:r>
              <a:rPr lang="ru-RU" sz="2800" dirty="0">
                <a:solidFill>
                  <a:srgbClr val="333333"/>
                </a:solidFill>
                <a:highlight>
                  <a:srgbClr val="FFFFFF"/>
                </a:highlight>
                <a:latin typeface="Times New Roman" panose="02020603050405020304" pitchFamily="18" charset="0"/>
              </a:rPr>
              <a:t> у </a:t>
            </a:r>
            <a:r>
              <a:rPr lang="ru-RU" sz="2800" dirty="0" err="1">
                <a:solidFill>
                  <a:srgbClr val="333333"/>
                </a:solidFill>
                <a:highlight>
                  <a:srgbClr val="FFFFFF"/>
                </a:highlight>
                <a:latin typeface="Times New Roman" panose="02020603050405020304" pitchFamily="18" charset="0"/>
              </a:rPr>
              <a:t>закордонних</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юрисдикційних</a:t>
            </a:r>
            <a:r>
              <a:rPr lang="ru-RU" sz="2800" dirty="0">
                <a:solidFill>
                  <a:srgbClr val="333333"/>
                </a:solidFill>
                <a:highlight>
                  <a:srgbClr val="FFFFFF"/>
                </a:highlight>
                <a:latin typeface="Times New Roman" panose="02020603050405020304" pitchFamily="18" charset="0"/>
              </a:rPr>
              <a:t> органах </a:t>
            </a:r>
            <a:r>
              <a:rPr lang="ru-RU" sz="2800" dirty="0" err="1">
                <a:solidFill>
                  <a:srgbClr val="333333"/>
                </a:solidFill>
                <a:highlight>
                  <a:srgbClr val="FFFFFF"/>
                </a:highlight>
                <a:latin typeface="Times New Roman" panose="02020603050405020304" pitchFamily="18" charset="0"/>
              </a:rPr>
              <a:t>згідно</a:t>
            </a:r>
            <a:r>
              <a:rPr lang="ru-RU" sz="2800" dirty="0">
                <a:solidFill>
                  <a:srgbClr val="333333"/>
                </a:solidFill>
                <a:highlight>
                  <a:srgbClr val="FFFFFF"/>
                </a:highlight>
                <a:latin typeface="Times New Roman" panose="02020603050405020304" pitchFamily="18" charset="0"/>
              </a:rPr>
              <a:t> </a:t>
            </a:r>
            <a:r>
              <a:rPr lang="ru-RU" sz="2800" dirty="0" err="1">
                <a:solidFill>
                  <a:srgbClr val="333333"/>
                </a:solidFill>
                <a:highlight>
                  <a:srgbClr val="FFFFFF"/>
                </a:highlight>
                <a:latin typeface="Times New Roman" panose="02020603050405020304" pitchFamily="18" charset="0"/>
              </a:rPr>
              <a:t>із</a:t>
            </a:r>
            <a:r>
              <a:rPr lang="ru-RU" sz="2800" dirty="0">
                <a:solidFill>
                  <a:srgbClr val="333333"/>
                </a:solidFill>
                <a:highlight>
                  <a:srgbClr val="FFFFFF"/>
                </a:highlight>
                <a:latin typeface="Times New Roman" panose="02020603050405020304" pitchFamily="18" charset="0"/>
              </a:rPr>
              <a:t> Законом </a:t>
            </a:r>
            <a:r>
              <a:rPr lang="ru-RU" sz="2800" dirty="0">
                <a:solidFill>
                  <a:srgbClr val="333333"/>
                </a:solidFill>
                <a:highlight>
                  <a:srgbClr val="FF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 2280-IX </a:t>
            </a:r>
            <a:r>
              <a:rPr lang="ru-RU" sz="2800" dirty="0" err="1">
                <a:solidFill>
                  <a:srgbClr val="333333"/>
                </a:solidFill>
                <a:highlight>
                  <a:srgbClr val="FF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від</a:t>
            </a:r>
            <a:r>
              <a:rPr lang="ru-RU" sz="2800" dirty="0">
                <a:solidFill>
                  <a:srgbClr val="333333"/>
                </a:solidFill>
                <a:highlight>
                  <a:srgbClr val="FF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 31.05.2022</a:t>
            </a:r>
            <a:r>
              <a:rPr lang="ru-RU" sz="2800" dirty="0">
                <a:solidFill>
                  <a:srgbClr val="333333"/>
                </a:solidFill>
                <a:highlight>
                  <a:srgbClr val="FFFFFF"/>
                </a:highlight>
                <a:latin typeface="Times New Roman" panose="02020603050405020304" pitchFamily="18" charset="0"/>
              </a:rPr>
              <a:t> </a:t>
            </a:r>
            <a:endParaRPr lang="en-US" sz="2800" dirty="0">
              <a:solidFill>
                <a:srgbClr val="333333"/>
              </a:solidFill>
              <a:highlight>
                <a:srgbClr val="FFFFFF"/>
              </a:highlight>
              <a:latin typeface="Times New Roman" panose="02020603050405020304" pitchFamily="18" charset="0"/>
            </a:endParaRPr>
          </a:p>
          <a:p>
            <a:pPr algn="just"/>
            <a:r>
              <a:rPr lang="en-US" sz="2800" i="1" dirty="0">
                <a:solidFill>
                  <a:srgbClr val="333333"/>
                </a:solidFill>
                <a:highlight>
                  <a:srgbClr val="FFFFFF"/>
                </a:highlight>
                <a:latin typeface="Times New Roman" panose="02020603050405020304" pitchFamily="18" charset="0"/>
              </a:rPr>
              <a:t>			         </a:t>
            </a:r>
            <a:r>
              <a:rPr lang="ru-RU" sz="2800" i="1" dirty="0">
                <a:solidFill>
                  <a:srgbClr val="333333"/>
                </a:solidFill>
                <a:highlight>
                  <a:srgbClr val="FFFFFF"/>
                </a:highlight>
                <a:latin typeface="Times New Roman" panose="02020603050405020304" pitchFamily="18" charset="0"/>
              </a:rPr>
              <a:t>(</a:t>
            </a:r>
            <a:r>
              <a:rPr lang="ru-RU" sz="2800" i="1" dirty="0" err="1">
                <a:solidFill>
                  <a:srgbClr val="333333"/>
                </a:solidFill>
                <a:highlight>
                  <a:srgbClr val="FFFFFF"/>
                </a:highlight>
                <a:latin typeface="Times New Roman" panose="02020603050405020304" pitchFamily="18" charset="0"/>
              </a:rPr>
              <a:t>стаття</a:t>
            </a:r>
            <a:r>
              <a:rPr lang="ru-RU" sz="2800" i="1" dirty="0">
                <a:solidFill>
                  <a:srgbClr val="333333"/>
                </a:solidFill>
                <a:highlight>
                  <a:srgbClr val="FFFFFF"/>
                </a:highlight>
                <a:latin typeface="Times New Roman" panose="02020603050405020304" pitchFamily="18" charset="0"/>
              </a:rPr>
              <a:t> 54 ЗУ «Про </a:t>
            </a:r>
            <a:r>
              <a:rPr lang="ru-RU" sz="2800" i="1" dirty="0" err="1">
                <a:solidFill>
                  <a:srgbClr val="333333"/>
                </a:solidFill>
                <a:highlight>
                  <a:srgbClr val="FFFFFF"/>
                </a:highlight>
                <a:latin typeface="Times New Roman" panose="02020603050405020304" pitchFamily="18" charset="0"/>
              </a:rPr>
              <a:t>запобігання</a:t>
            </a:r>
            <a:r>
              <a:rPr lang="ru-RU" sz="2800" i="1" dirty="0">
                <a:solidFill>
                  <a:srgbClr val="333333"/>
                </a:solidFill>
                <a:highlight>
                  <a:srgbClr val="FFFFFF"/>
                </a:highlight>
                <a:latin typeface="Times New Roman" panose="02020603050405020304" pitchFamily="18" charset="0"/>
              </a:rPr>
              <a:t> </a:t>
            </a:r>
            <a:r>
              <a:rPr lang="ru-RU" sz="2800" i="1" dirty="0" err="1">
                <a:solidFill>
                  <a:srgbClr val="333333"/>
                </a:solidFill>
                <a:highlight>
                  <a:srgbClr val="FFFFFF"/>
                </a:highlight>
                <a:latin typeface="Times New Roman" panose="02020603050405020304" pitchFamily="18" charset="0"/>
              </a:rPr>
              <a:t>корупції</a:t>
            </a:r>
            <a:r>
              <a:rPr lang="ru-RU" sz="2800" i="1" dirty="0">
                <a:solidFill>
                  <a:srgbClr val="333333"/>
                </a:solidFill>
                <a:highlight>
                  <a:srgbClr val="FFFFFF"/>
                </a:highlight>
                <a:latin typeface="Times New Roman" panose="02020603050405020304" pitchFamily="18" charset="0"/>
              </a:rPr>
              <a:t>») </a:t>
            </a:r>
          </a:p>
          <a:p>
            <a:pPr algn="just"/>
            <a:endParaRPr lang="ru-RU" sz="2800" i="1" dirty="0">
              <a:solidFill>
                <a:srgbClr val="333333"/>
              </a:solidFill>
              <a:highlight>
                <a:srgbClr val="FFFFFF"/>
              </a:highlight>
              <a:latin typeface="Times New Roman" panose="02020603050405020304" pitchFamily="18" charset="0"/>
            </a:endParaRPr>
          </a:p>
        </p:txBody>
      </p:sp>
    </p:spTree>
    <p:extLst>
      <p:ext uri="{BB962C8B-B14F-4D97-AF65-F5344CB8AC3E}">
        <p14:creationId xmlns:p14="http://schemas.microsoft.com/office/powerpoint/2010/main" val="2481322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642255" y="86451"/>
            <a:ext cx="10515600" cy="1325563"/>
          </a:xfrm>
        </p:spPr>
        <p:txBody>
          <a:bodyPr/>
          <a:lstStyle/>
          <a:p>
            <a:pPr algn="ctr"/>
            <a:r>
              <a:rPr lang="uk-UA" dirty="0"/>
              <a:t>МОЖУТЬ ОТРИМУВАТИ! </a:t>
            </a:r>
            <a:endParaRPr lang="ru-UA" dirty="0"/>
          </a:p>
        </p:txBody>
      </p:sp>
      <p:sp>
        <p:nvSpPr>
          <p:cNvPr id="2" name="Прямоугольник 1"/>
          <p:cNvSpPr/>
          <p:nvPr/>
        </p:nvSpPr>
        <p:spPr>
          <a:xfrm>
            <a:off x="1108167" y="1337369"/>
            <a:ext cx="10515600" cy="3539430"/>
          </a:xfrm>
          <a:prstGeom prst="rect">
            <a:avLst/>
          </a:prstGeom>
        </p:spPr>
        <p:txBody>
          <a:bodyPr wrap="square">
            <a:spAutoFit/>
          </a:bodyPr>
          <a:lstStyle/>
          <a:p>
            <a:pPr algn="just"/>
            <a:r>
              <a:rPr lang="ru-RU" sz="2800" dirty="0" err="1"/>
              <a:t>Під</a:t>
            </a:r>
            <a:r>
              <a:rPr lang="ru-RU" sz="2800" dirty="0"/>
              <a:t> час правового режиму </a:t>
            </a:r>
            <a:r>
              <a:rPr lang="ru-RU" sz="2800" dirty="0" err="1"/>
              <a:t>воєнного</a:t>
            </a:r>
            <a:r>
              <a:rPr lang="ru-RU" sz="2800" dirty="0"/>
              <a:t> стану </a:t>
            </a:r>
            <a:r>
              <a:rPr lang="ru-RU" sz="2800" dirty="0" err="1"/>
              <a:t>державні</a:t>
            </a:r>
            <a:r>
              <a:rPr lang="ru-RU" sz="2800" dirty="0"/>
              <a:t> </a:t>
            </a:r>
            <a:r>
              <a:rPr lang="ru-RU" sz="2800" dirty="0" err="1"/>
              <a:t>органи</a:t>
            </a:r>
            <a:r>
              <a:rPr lang="ru-RU" sz="2800" dirty="0"/>
              <a:t> та </a:t>
            </a:r>
            <a:r>
              <a:rPr lang="ru-RU" sz="2800" dirty="0" err="1"/>
              <a:t>органи</a:t>
            </a:r>
            <a:r>
              <a:rPr lang="ru-RU" sz="2800" dirty="0"/>
              <a:t> </a:t>
            </a:r>
            <a:r>
              <a:rPr lang="ru-RU" sz="2800" dirty="0" err="1"/>
              <a:t>місцевого</a:t>
            </a:r>
            <a:r>
              <a:rPr lang="ru-RU" sz="2800" dirty="0"/>
              <a:t> </a:t>
            </a:r>
            <a:r>
              <a:rPr lang="ru-RU" sz="2800" dirty="0" err="1"/>
              <a:t>самоврядування</a:t>
            </a:r>
            <a:r>
              <a:rPr lang="ru-RU" sz="2800" dirty="0"/>
              <a:t>, </a:t>
            </a:r>
            <a:r>
              <a:rPr lang="ru-RU" sz="2800" dirty="0" err="1"/>
              <a:t>серед</a:t>
            </a:r>
            <a:r>
              <a:rPr lang="ru-RU" sz="2800" dirty="0"/>
              <a:t> </a:t>
            </a:r>
            <a:r>
              <a:rPr lang="ru-RU" sz="2800" dirty="0" err="1"/>
              <a:t>іншого</a:t>
            </a:r>
            <a:r>
              <a:rPr lang="ru-RU" sz="2800" dirty="0"/>
              <a:t>, </a:t>
            </a:r>
            <a:r>
              <a:rPr lang="ru-RU" sz="2800" dirty="0" err="1"/>
              <a:t>зосередились</a:t>
            </a:r>
            <a:r>
              <a:rPr lang="ru-RU" sz="2800" dirty="0"/>
              <a:t> на </a:t>
            </a:r>
            <a:r>
              <a:rPr lang="ru-RU" sz="2800" dirty="0" err="1"/>
              <a:t>здійсненні</a:t>
            </a:r>
            <a:r>
              <a:rPr lang="ru-RU" sz="2800" dirty="0"/>
              <a:t> </a:t>
            </a:r>
            <a:r>
              <a:rPr lang="ru-RU" sz="2800" dirty="0" err="1"/>
              <a:t>заходів</a:t>
            </a:r>
            <a:r>
              <a:rPr lang="ru-RU" sz="2800" dirty="0"/>
              <a:t> і </a:t>
            </a:r>
            <a:r>
              <a:rPr lang="ru-RU" sz="2800" dirty="0" err="1"/>
              <a:t>повноважень</a:t>
            </a:r>
            <a:r>
              <a:rPr lang="ru-RU" sz="2800" dirty="0"/>
              <a:t>, </a:t>
            </a:r>
            <a:r>
              <a:rPr lang="ru-RU" sz="2800" dirty="0" err="1"/>
              <a:t>необхідних</a:t>
            </a:r>
            <a:r>
              <a:rPr lang="ru-RU" sz="2800" dirty="0"/>
              <a:t> для </a:t>
            </a:r>
            <a:r>
              <a:rPr lang="ru-RU" sz="2800" dirty="0" err="1"/>
              <a:t>забезпечення</a:t>
            </a:r>
            <a:r>
              <a:rPr lang="ru-RU" sz="2800" dirty="0"/>
              <a:t> оборони </a:t>
            </a:r>
            <a:r>
              <a:rPr lang="ru-RU" sz="2800" dirty="0" err="1"/>
              <a:t>України</a:t>
            </a:r>
            <a:r>
              <a:rPr lang="ru-RU" sz="2800" dirty="0"/>
              <a:t>, </a:t>
            </a:r>
            <a:r>
              <a:rPr lang="ru-RU" sz="2800" dirty="0" err="1"/>
              <a:t>захисту</a:t>
            </a:r>
            <a:r>
              <a:rPr lang="ru-RU" sz="2800" dirty="0"/>
              <a:t> </a:t>
            </a:r>
            <a:r>
              <a:rPr lang="ru-RU" sz="2800" dirty="0" err="1"/>
              <a:t>безпеки</a:t>
            </a:r>
            <a:r>
              <a:rPr lang="ru-RU" sz="2800" dirty="0"/>
              <a:t> </a:t>
            </a:r>
            <a:r>
              <a:rPr lang="ru-RU" sz="2800" dirty="0" err="1"/>
              <a:t>населення</a:t>
            </a:r>
            <a:r>
              <a:rPr lang="ru-RU" sz="2800" dirty="0"/>
              <a:t> та </a:t>
            </a:r>
            <a:r>
              <a:rPr lang="ru-RU" sz="2800" dirty="0" err="1"/>
              <a:t>інтересів</a:t>
            </a:r>
            <a:r>
              <a:rPr lang="ru-RU" sz="2800" dirty="0"/>
              <a:t> </a:t>
            </a:r>
            <a:r>
              <a:rPr lang="ru-RU" sz="2800" dirty="0" err="1"/>
              <a:t>держави</a:t>
            </a:r>
            <a:r>
              <a:rPr lang="ru-RU" sz="2800" dirty="0"/>
              <a:t>, а тому </a:t>
            </a:r>
            <a:r>
              <a:rPr lang="ru-RU" sz="2800" dirty="0" err="1"/>
              <a:t>можуть</a:t>
            </a:r>
            <a:r>
              <a:rPr lang="ru-RU" sz="2800" dirty="0"/>
              <a:t> </a:t>
            </a:r>
            <a:r>
              <a:rPr lang="ru-RU" sz="2800" dirty="0" err="1"/>
              <a:t>отримувати</a:t>
            </a:r>
            <a:r>
              <a:rPr lang="ru-RU" sz="2800" dirty="0"/>
              <a:t> </a:t>
            </a:r>
            <a:r>
              <a:rPr lang="ru-RU" sz="2800" dirty="0" err="1"/>
              <a:t>благодійну</a:t>
            </a:r>
            <a:r>
              <a:rPr lang="ru-RU" sz="2800" dirty="0"/>
              <a:t> </a:t>
            </a:r>
            <a:r>
              <a:rPr lang="ru-RU" sz="2800" dirty="0" err="1"/>
              <a:t>допомогу</a:t>
            </a:r>
            <a:r>
              <a:rPr lang="ru-RU" sz="2800" dirty="0"/>
              <a:t>.</a:t>
            </a:r>
          </a:p>
          <a:p>
            <a:pPr algn="just"/>
            <a:endParaRPr lang="ru-RU" sz="2800" dirty="0"/>
          </a:p>
          <a:p>
            <a:pPr algn="ctr"/>
            <a:r>
              <a:rPr lang="ru-RU" sz="2800" dirty="0"/>
              <a:t>На </a:t>
            </a:r>
            <a:r>
              <a:rPr lang="ru-RU" sz="2800" dirty="0" err="1"/>
              <a:t>зазначені</a:t>
            </a:r>
            <a:r>
              <a:rPr lang="ru-RU" sz="2800" dirty="0"/>
              <a:t> </a:t>
            </a:r>
            <a:r>
              <a:rPr lang="ru-RU" sz="2800" dirty="0" err="1"/>
              <a:t>випадки</a:t>
            </a:r>
            <a:r>
              <a:rPr lang="ru-RU" sz="2800" dirty="0"/>
              <a:t> не </a:t>
            </a:r>
            <a:r>
              <a:rPr lang="ru-RU" sz="2800" dirty="0" err="1"/>
              <a:t>поширюються</a:t>
            </a:r>
            <a:r>
              <a:rPr lang="ru-RU" sz="2800" dirty="0"/>
              <a:t> </a:t>
            </a:r>
            <a:r>
              <a:rPr lang="ru-RU" sz="2800" dirty="0" err="1"/>
              <a:t>обмеження</a:t>
            </a:r>
            <a:r>
              <a:rPr lang="ru-RU" sz="2800" dirty="0"/>
              <a:t>, </a:t>
            </a:r>
            <a:r>
              <a:rPr lang="ru-RU" sz="2800" dirty="0" err="1"/>
              <a:t>встановлені</a:t>
            </a:r>
            <a:r>
              <a:rPr lang="ru-RU" sz="2800" dirty="0"/>
              <a:t>             ст. 54 ЗУ «Про </a:t>
            </a:r>
            <a:r>
              <a:rPr lang="ru-RU" sz="2800" dirty="0" err="1"/>
              <a:t>запобігання</a:t>
            </a:r>
            <a:r>
              <a:rPr lang="ru-RU" sz="2800" dirty="0"/>
              <a:t> </a:t>
            </a:r>
            <a:r>
              <a:rPr lang="ru-RU" sz="2800" dirty="0" err="1"/>
              <a:t>корупції</a:t>
            </a:r>
            <a:r>
              <a:rPr lang="ru-RU" sz="2800" dirty="0"/>
              <a:t>»!</a:t>
            </a:r>
            <a:endParaRPr lang="ru-RU" sz="2800" i="1" dirty="0">
              <a:solidFill>
                <a:srgbClr val="333333"/>
              </a:solidFill>
              <a:highlight>
                <a:srgbClr val="FFFFFF"/>
              </a:highlight>
              <a:latin typeface="Times New Roman" panose="02020603050405020304" pitchFamily="18" charset="0"/>
            </a:endParaRPr>
          </a:p>
        </p:txBody>
      </p:sp>
    </p:spTree>
    <p:extLst>
      <p:ext uri="{BB962C8B-B14F-4D97-AF65-F5344CB8AC3E}">
        <p14:creationId xmlns:p14="http://schemas.microsoft.com/office/powerpoint/2010/main" val="821172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E2EA224-A3F1-4CCB-BEB5-52E4ADD89E99}"/>
              </a:ext>
            </a:extLst>
          </p:cNvPr>
          <p:cNvSpPr>
            <a:spLocks noGrp="1"/>
          </p:cNvSpPr>
          <p:nvPr>
            <p:ph type="title"/>
          </p:nvPr>
        </p:nvSpPr>
        <p:spPr>
          <a:xfrm>
            <a:off x="642255" y="86451"/>
            <a:ext cx="10515600" cy="1325563"/>
          </a:xfrm>
        </p:spPr>
        <p:txBody>
          <a:bodyPr/>
          <a:lstStyle/>
          <a:p>
            <a:pPr algn="ctr"/>
            <a:r>
              <a:rPr lang="uk-UA" dirty="0"/>
              <a:t>МОЖУТЬ НАДАВАТИ! </a:t>
            </a:r>
            <a:endParaRPr lang="ru-UA" dirty="0"/>
          </a:p>
        </p:txBody>
      </p:sp>
      <p:sp>
        <p:nvSpPr>
          <p:cNvPr id="2" name="Прямоугольник 1"/>
          <p:cNvSpPr/>
          <p:nvPr/>
        </p:nvSpPr>
        <p:spPr>
          <a:xfrm>
            <a:off x="1108167" y="1337369"/>
            <a:ext cx="10515600" cy="3970318"/>
          </a:xfrm>
          <a:prstGeom prst="rect">
            <a:avLst/>
          </a:prstGeom>
        </p:spPr>
        <p:txBody>
          <a:bodyPr wrap="square">
            <a:spAutoFit/>
          </a:bodyPr>
          <a:lstStyle/>
          <a:p>
            <a:pPr algn="just"/>
            <a:r>
              <a:rPr lang="ru-RU" sz="2800" dirty="0" err="1"/>
              <a:t>Благодійну</a:t>
            </a:r>
            <a:r>
              <a:rPr lang="ru-RU" sz="2800" dirty="0"/>
              <a:t> </a:t>
            </a:r>
            <a:r>
              <a:rPr lang="ru-RU" sz="2800" dirty="0" err="1"/>
              <a:t>допомогу</a:t>
            </a:r>
            <a:r>
              <a:rPr lang="ru-RU" sz="2800" dirty="0"/>
              <a:t>, </a:t>
            </a:r>
            <a:r>
              <a:rPr lang="ru-RU" sz="2800" dirty="0" err="1"/>
              <a:t>зокрема</a:t>
            </a:r>
            <a:r>
              <a:rPr lang="ru-RU" sz="2800" dirty="0"/>
              <a:t> </a:t>
            </a:r>
            <a:r>
              <a:rPr lang="ru-RU" sz="2800" dirty="0" err="1"/>
              <a:t>державним</a:t>
            </a:r>
            <a:r>
              <a:rPr lang="ru-RU" sz="2800" dirty="0"/>
              <a:t> органам та органам </a:t>
            </a:r>
            <a:r>
              <a:rPr lang="ru-RU" sz="2800" dirty="0" err="1"/>
              <a:t>місцевого</a:t>
            </a:r>
            <a:r>
              <a:rPr lang="ru-RU" sz="2800" dirty="0"/>
              <a:t> </a:t>
            </a:r>
            <a:r>
              <a:rPr lang="ru-RU" sz="2800" dirty="0" err="1"/>
              <a:t>самоврядування</a:t>
            </a:r>
            <a:r>
              <a:rPr lang="ru-RU" sz="2800" dirty="0"/>
              <a:t>, </a:t>
            </a:r>
            <a:r>
              <a:rPr lang="ru-RU" sz="2800" dirty="0" err="1"/>
              <a:t>можуть</a:t>
            </a:r>
            <a:r>
              <a:rPr lang="ru-RU" sz="2800" dirty="0"/>
              <a:t> </a:t>
            </a:r>
            <a:r>
              <a:rPr lang="ru-RU" sz="2800" dirty="0" err="1"/>
              <a:t>надавати</a:t>
            </a:r>
            <a:r>
              <a:rPr lang="ru-RU" sz="2800" dirty="0"/>
              <a:t> </a:t>
            </a:r>
            <a:r>
              <a:rPr lang="ru-RU" sz="2800" dirty="0" err="1"/>
              <a:t>благодійники</a:t>
            </a:r>
            <a:r>
              <a:rPr lang="ru-RU" sz="2800" dirty="0"/>
              <a:t> (</a:t>
            </a:r>
            <a:r>
              <a:rPr lang="ru-RU" sz="2800" dirty="0" err="1"/>
              <a:t>дієздатні</a:t>
            </a:r>
            <a:r>
              <a:rPr lang="ru-RU" sz="2800" dirty="0"/>
              <a:t> </a:t>
            </a:r>
            <a:r>
              <a:rPr lang="ru-RU" sz="2800" dirty="0" err="1"/>
              <a:t>фізичні</a:t>
            </a:r>
            <a:r>
              <a:rPr lang="ru-RU" sz="2800" dirty="0"/>
              <a:t> особи та </a:t>
            </a:r>
            <a:r>
              <a:rPr lang="ru-RU" sz="2800" dirty="0" err="1"/>
              <a:t>юридичні</a:t>
            </a:r>
            <a:r>
              <a:rPr lang="ru-RU" sz="2800" dirty="0"/>
              <a:t> особи приватного права, у тому </a:t>
            </a:r>
            <a:r>
              <a:rPr lang="ru-RU" sz="2800" dirty="0" err="1"/>
              <a:t>числі</a:t>
            </a:r>
            <a:r>
              <a:rPr lang="ru-RU" sz="2800" dirty="0"/>
              <a:t> </a:t>
            </a:r>
            <a:r>
              <a:rPr lang="ru-RU" sz="2800" dirty="0" err="1"/>
              <a:t>ті</a:t>
            </a:r>
            <a:r>
              <a:rPr lang="ru-RU" sz="2800" dirty="0"/>
              <a:t>, основною </a:t>
            </a:r>
            <a:r>
              <a:rPr lang="ru-RU" sz="2800" dirty="0" err="1"/>
              <a:t>діяльністю</a:t>
            </a:r>
            <a:r>
              <a:rPr lang="ru-RU" sz="2800" dirty="0"/>
              <a:t> </a:t>
            </a:r>
            <a:r>
              <a:rPr lang="ru-RU" sz="2800" dirty="0" err="1"/>
              <a:t>яких</a:t>
            </a:r>
            <a:r>
              <a:rPr lang="ru-RU" sz="2800" dirty="0"/>
              <a:t> не є </a:t>
            </a:r>
            <a:r>
              <a:rPr lang="ru-RU" sz="2800" dirty="0" err="1"/>
              <a:t>надання</a:t>
            </a:r>
            <a:r>
              <a:rPr lang="ru-RU" sz="2800" dirty="0"/>
              <a:t> </a:t>
            </a:r>
            <a:r>
              <a:rPr lang="ru-RU" sz="2800" dirty="0" err="1"/>
              <a:t>благодійної</a:t>
            </a:r>
            <a:r>
              <a:rPr lang="ru-RU" sz="2800" dirty="0"/>
              <a:t> </a:t>
            </a:r>
            <a:r>
              <a:rPr lang="ru-RU" sz="2800" dirty="0" err="1"/>
              <a:t>допомоги</a:t>
            </a:r>
            <a:r>
              <a:rPr lang="ru-RU" sz="2800" dirty="0"/>
              <a:t>) за </a:t>
            </a:r>
            <a:r>
              <a:rPr lang="ru-RU" sz="2800" dirty="0" err="1"/>
              <a:t>умови</a:t>
            </a:r>
            <a:r>
              <a:rPr lang="ru-RU" sz="2800" dirty="0"/>
              <a:t> </a:t>
            </a:r>
            <a:r>
              <a:rPr lang="ru-RU" sz="2800" dirty="0" err="1"/>
              <a:t>відповідності</a:t>
            </a:r>
            <a:r>
              <a:rPr lang="ru-RU" sz="2800" dirty="0"/>
              <a:t> </a:t>
            </a:r>
            <a:r>
              <a:rPr lang="ru-RU" sz="2800" dirty="0" err="1"/>
              <a:t>такої</a:t>
            </a:r>
            <a:r>
              <a:rPr lang="ru-RU" sz="2800" dirty="0"/>
              <a:t> </a:t>
            </a:r>
            <a:r>
              <a:rPr lang="ru-RU" sz="2800" dirty="0" err="1"/>
              <a:t>допомоги</a:t>
            </a:r>
            <a:r>
              <a:rPr lang="ru-RU" sz="2800" dirty="0"/>
              <a:t> сферам </a:t>
            </a:r>
            <a:r>
              <a:rPr lang="ru-RU" sz="2800" dirty="0" err="1"/>
              <a:t>благодійної</a:t>
            </a:r>
            <a:r>
              <a:rPr lang="ru-RU" sz="2800" dirty="0"/>
              <a:t> </a:t>
            </a:r>
            <a:r>
              <a:rPr lang="ru-RU" sz="2800" dirty="0" err="1"/>
              <a:t>діяльності</a:t>
            </a:r>
            <a:r>
              <a:rPr lang="ru-RU" sz="2800" dirty="0"/>
              <a:t>, </a:t>
            </a:r>
            <a:r>
              <a:rPr lang="ru-RU" sz="2800" dirty="0" err="1"/>
              <a:t>визначеним</a:t>
            </a:r>
            <a:r>
              <a:rPr lang="ru-RU" sz="2800" dirty="0"/>
              <a:t> у ст. 3 ЗУ «Про </a:t>
            </a:r>
            <a:r>
              <a:rPr lang="ru-RU" sz="2800" dirty="0" err="1"/>
              <a:t>благодійну</a:t>
            </a:r>
            <a:r>
              <a:rPr lang="ru-RU" sz="2800" dirty="0"/>
              <a:t> </a:t>
            </a:r>
            <a:r>
              <a:rPr lang="ru-RU" sz="2800" dirty="0" err="1"/>
              <a:t>діяльність</a:t>
            </a:r>
            <a:r>
              <a:rPr lang="ru-RU" sz="2800" dirty="0"/>
              <a:t> та </a:t>
            </a:r>
            <a:r>
              <a:rPr lang="ru-RU" sz="2800" dirty="0" err="1"/>
              <a:t>благодійні</a:t>
            </a:r>
            <a:r>
              <a:rPr lang="ru-RU" sz="2800" dirty="0"/>
              <a:t> </a:t>
            </a:r>
            <a:r>
              <a:rPr lang="ru-RU" sz="2800" dirty="0" err="1"/>
              <a:t>організації</a:t>
            </a:r>
            <a:r>
              <a:rPr lang="ru-RU" sz="2800" dirty="0"/>
              <a:t>» </a:t>
            </a:r>
            <a:r>
              <a:rPr lang="ru-RU" sz="2800" dirty="0" err="1"/>
              <a:t>або</a:t>
            </a:r>
            <a:r>
              <a:rPr lang="ru-RU" sz="2800" dirty="0"/>
              <a:t> за </a:t>
            </a:r>
            <a:r>
              <a:rPr lang="ru-RU" sz="2800" dirty="0" err="1"/>
              <a:t>наявності</a:t>
            </a:r>
            <a:r>
              <a:rPr lang="ru-RU" sz="2800" dirty="0"/>
              <a:t> </a:t>
            </a:r>
            <a:r>
              <a:rPr lang="ru-RU" sz="2800" dirty="0" err="1"/>
              <a:t>встановленого</a:t>
            </a:r>
            <a:r>
              <a:rPr lang="ru-RU" sz="2800" dirty="0"/>
              <a:t> законом прямого </a:t>
            </a:r>
            <a:r>
              <a:rPr lang="ru-RU" sz="2800" dirty="0" err="1"/>
              <a:t>дозволу</a:t>
            </a:r>
            <a:r>
              <a:rPr lang="ru-RU" sz="2800" dirty="0"/>
              <a:t> (</a:t>
            </a:r>
            <a:r>
              <a:rPr lang="ru-RU" sz="2800" dirty="0" err="1"/>
              <a:t>механізму</a:t>
            </a:r>
            <a:r>
              <a:rPr lang="ru-RU" sz="2800" dirty="0"/>
              <a:t>) на </a:t>
            </a:r>
            <a:r>
              <a:rPr lang="ru-RU" sz="2800" dirty="0" err="1"/>
              <a:t>одержання</a:t>
            </a:r>
            <a:r>
              <a:rPr lang="ru-RU" sz="2800" dirty="0"/>
              <a:t> </a:t>
            </a:r>
            <a:r>
              <a:rPr lang="ru-RU" sz="2800" dirty="0" err="1"/>
              <a:t>пільг</a:t>
            </a:r>
            <a:r>
              <a:rPr lang="ru-RU" sz="2800" dirty="0"/>
              <a:t>, </a:t>
            </a:r>
            <a:r>
              <a:rPr lang="ru-RU" sz="2800" dirty="0" err="1"/>
              <a:t>послуг</a:t>
            </a:r>
            <a:r>
              <a:rPr lang="ru-RU" sz="2800" dirty="0"/>
              <a:t> і майна з </a:t>
            </a:r>
            <a:r>
              <a:rPr lang="ru-RU" sz="2800" dirty="0" err="1"/>
              <a:t>джерел</a:t>
            </a:r>
            <a:r>
              <a:rPr lang="ru-RU" sz="2800" dirty="0"/>
              <a:t>, не </a:t>
            </a:r>
            <a:r>
              <a:rPr lang="ru-RU" sz="2800" dirty="0" err="1"/>
              <a:t>заборонених</a:t>
            </a:r>
            <a:r>
              <a:rPr lang="ru-RU" sz="2800" dirty="0"/>
              <a:t> законом.</a:t>
            </a:r>
          </a:p>
        </p:txBody>
      </p:sp>
    </p:spTree>
    <p:extLst>
      <p:ext uri="{BB962C8B-B14F-4D97-AF65-F5344CB8AC3E}">
        <p14:creationId xmlns:p14="http://schemas.microsoft.com/office/powerpoint/2010/main" val="41820880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885</TotalTime>
  <Words>949</Words>
  <Application>Microsoft Office PowerPoint</Application>
  <PresentationFormat>Широкий екран</PresentationFormat>
  <Paragraphs>54</Paragraphs>
  <Slides>12</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12</vt:i4>
      </vt:variant>
    </vt:vector>
  </HeadingPairs>
  <TitlesOfParts>
    <vt:vector size="16" baseType="lpstr">
      <vt:lpstr>Arial</vt:lpstr>
      <vt:lpstr>Times New Roman</vt:lpstr>
      <vt:lpstr>Verdana</vt:lpstr>
      <vt:lpstr>Тема Office</vt:lpstr>
      <vt:lpstr>БЛАГОДІЙНА ТА ГУМАНІТАРНА ДОПОМОГА В УМОВАХ ПРАВОВОГО РЕЖИМУ ВОЄННОГО СТАНУ</vt:lpstr>
      <vt:lpstr>БЛАГОДІЙНА ДОПОМОГА </vt:lpstr>
      <vt:lpstr>ГУМАНІТАРНА ДОПОМОГА </vt:lpstr>
      <vt:lpstr>ЗАБОРОНЕНО!!!</vt:lpstr>
      <vt:lpstr>МОЖУТЬ ОТРИМУВАТИ!!!</vt:lpstr>
      <vt:lpstr>ОСОБЛИВИЙ ПРАВОВИЙ РЕЖИМ!</vt:lpstr>
      <vt:lpstr>НЕ ПОШИРЮЄТЬСЯ ЗАБОРОНА! </vt:lpstr>
      <vt:lpstr>МОЖУТЬ ОТРИМУВАТИ! </vt:lpstr>
      <vt:lpstr>МОЖУТЬ НАДАВАТИ! </vt:lpstr>
      <vt:lpstr>ОЗНАКИ БЛАГОДІЙНОЇ ДОПОМОГИ! </vt:lpstr>
      <vt:lpstr>ОТРИМУВАЧІ ГУМАНІТАРНОЇ ДОПОМОГИ</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Gavrylenko Igor</dc:creator>
  <cp:lastModifiedBy>Микола Лебідь</cp:lastModifiedBy>
  <cp:revision>53</cp:revision>
  <dcterms:created xsi:type="dcterms:W3CDTF">2021-04-21T16:05:38Z</dcterms:created>
  <dcterms:modified xsi:type="dcterms:W3CDTF">2024-07-31T07:38:42Z</dcterms:modified>
</cp:coreProperties>
</file>