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8" r:id="rId4"/>
  </p:sldMasterIdLst>
  <p:notesMasterIdLst>
    <p:notesMasterId r:id="rId14"/>
  </p:notesMasterIdLst>
  <p:handoutMasterIdLst>
    <p:handoutMasterId r:id="rId15"/>
  </p:handoutMasterIdLst>
  <p:sldIdLst>
    <p:sldId id="410" r:id="rId5"/>
    <p:sldId id="397" r:id="rId6"/>
    <p:sldId id="391" r:id="rId7"/>
    <p:sldId id="407" r:id="rId8"/>
    <p:sldId id="411" r:id="rId9"/>
    <p:sldId id="413" r:id="rId10"/>
    <p:sldId id="408" r:id="rId11"/>
    <p:sldId id="412" r:id="rId12"/>
    <p:sldId id="3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6327" autoAdjust="0"/>
  </p:normalViewPr>
  <p:slideViewPr>
    <p:cSldViewPr snapToGrid="0">
      <p:cViewPr varScale="1">
        <p:scale>
          <a:sx n="67" d="100"/>
          <a:sy n="67" d="100"/>
        </p:scale>
        <p:origin x="55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0BFD41-FCFD-4432-A301-DBD2F6977995}" type="doc">
      <dgm:prSet loTypeId="urn:microsoft.com/office/officeart/2005/8/layout/orgChart1" loCatId="hierarchy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5519E22-87A3-45FC-9D6A-4D97EFC4C73F}">
      <dgm:prSet custT="1"/>
      <dgm:spPr/>
      <dgm:t>
        <a:bodyPr/>
        <a:lstStyle/>
        <a:p>
          <a:r>
            <a:rPr lang="uk-UA" sz="2200" b="1" kern="1200" dirty="0">
              <a:solidFill>
                <a:schemeClr val="tx2"/>
              </a:solidFill>
              <a:latin typeface="Franklin Gothic Book"/>
              <a:ea typeface="+mn-ea"/>
              <a:cs typeface="+mn-cs"/>
            </a:rPr>
            <a:t>Юридичні особи публічного права зобов’язані перевіряти факт подання суб’єктами декларування, які в них працюють (працювали або входять чи входили до складу утвореної в органі конкурсної комісії), декларацій та повідомляти НАЗК про випадки неподання чи несвоєчасного подання таких декларацій;</a:t>
          </a:r>
          <a:endParaRPr lang="en-US" sz="2200" b="1" kern="1200" dirty="0">
            <a:solidFill>
              <a:schemeClr val="tx2"/>
            </a:solidFill>
            <a:latin typeface="Franklin Gothic Book"/>
            <a:ea typeface="+mn-ea"/>
            <a:cs typeface="+mn-cs"/>
          </a:endParaRPr>
        </a:p>
      </dgm:t>
    </dgm:pt>
    <dgm:pt modelId="{8CFAEE58-F074-49C5-9C34-2F7084797796}" type="parTrans" cxnId="{685237ED-44C8-4646-A5F3-D819EE09BA8A}">
      <dgm:prSet/>
      <dgm:spPr/>
      <dgm:t>
        <a:bodyPr/>
        <a:lstStyle/>
        <a:p>
          <a:endParaRPr lang="en-US"/>
        </a:p>
      </dgm:t>
    </dgm:pt>
    <dgm:pt modelId="{32206314-785E-4B03-BE94-CB803D52B79C}" type="sibTrans" cxnId="{685237ED-44C8-4646-A5F3-D819EE09BA8A}">
      <dgm:prSet/>
      <dgm:spPr/>
      <dgm:t>
        <a:bodyPr/>
        <a:lstStyle/>
        <a:p>
          <a:endParaRPr lang="en-US"/>
        </a:p>
      </dgm:t>
    </dgm:pt>
    <dgm:pt modelId="{85FA4B6D-4FEB-4984-889A-0A09C112622B}">
      <dgm:prSet custT="1"/>
      <dgm:spPr/>
      <dgm:t>
        <a:bodyPr/>
        <a:lstStyle/>
        <a:p>
          <a:r>
            <a:rPr lang="uk-UA" sz="2200" b="1" kern="1200" dirty="0">
              <a:solidFill>
                <a:srgbClr val="7CA655"/>
              </a:solidFill>
              <a:latin typeface="Franklin Gothic Book"/>
              <a:ea typeface="+mn-ea"/>
              <a:cs typeface="+mn-cs"/>
            </a:rPr>
            <a:t>Якщо суб’єкт декларування не подав декларацію, НАЗК письмово повідомляє такого суб’єкта про факт неподання декларації, і суб’єкт декларування повинен протягом десяти днів з дня отримання такого повідомлення подати декларацію;</a:t>
          </a:r>
          <a:endParaRPr lang="en-US" sz="2200" b="1" kern="1200" dirty="0">
            <a:solidFill>
              <a:srgbClr val="7CA655"/>
            </a:solidFill>
            <a:latin typeface="Franklin Gothic Book"/>
            <a:ea typeface="+mn-ea"/>
            <a:cs typeface="+mn-cs"/>
          </a:endParaRPr>
        </a:p>
      </dgm:t>
    </dgm:pt>
    <dgm:pt modelId="{260D124B-D6F1-43F0-8B5E-E22515BAF0B5}" type="parTrans" cxnId="{61F9697C-B04C-4071-9C81-100BBABB8F7A}">
      <dgm:prSet/>
      <dgm:spPr/>
      <dgm:t>
        <a:bodyPr/>
        <a:lstStyle/>
        <a:p>
          <a:endParaRPr lang="en-US"/>
        </a:p>
      </dgm:t>
    </dgm:pt>
    <dgm:pt modelId="{662912A2-8E18-4CD0-B86F-24B188157DBF}" type="sibTrans" cxnId="{61F9697C-B04C-4071-9C81-100BBABB8F7A}">
      <dgm:prSet/>
      <dgm:spPr/>
      <dgm:t>
        <a:bodyPr/>
        <a:lstStyle/>
        <a:p>
          <a:endParaRPr lang="en-US"/>
        </a:p>
      </dgm:t>
    </dgm:pt>
    <dgm:pt modelId="{21A769FA-627D-460D-A3B7-C557039EBA3F}">
      <dgm:prSet custT="1"/>
      <dgm:spPr/>
      <dgm:t>
        <a:bodyPr/>
        <a:lstStyle/>
        <a:p>
          <a:r>
            <a:rPr lang="uk-UA" sz="2200" b="1" kern="1200" dirty="0">
              <a:solidFill>
                <a:srgbClr val="7CA655"/>
              </a:solidFill>
              <a:latin typeface="Franklin Gothic Book"/>
              <a:ea typeface="+mn-ea"/>
              <a:cs typeface="+mn-cs"/>
            </a:rPr>
            <a:t>Одночасно НАЗК письмово повідомляє про факт неподання декларації спеціально уповноваженим суб’єктам у сфері протидії корупції, а також керівнику юридичної особи публічного права про факт неподання декларації відповідним суб’єктом декларування.</a:t>
          </a:r>
          <a:endParaRPr lang="en-US" sz="2200" b="1" kern="1200" dirty="0">
            <a:solidFill>
              <a:srgbClr val="7CA655"/>
            </a:solidFill>
            <a:latin typeface="Franklin Gothic Book"/>
            <a:ea typeface="+mn-ea"/>
            <a:cs typeface="+mn-cs"/>
          </a:endParaRPr>
        </a:p>
      </dgm:t>
    </dgm:pt>
    <dgm:pt modelId="{97FAA8EA-8586-402A-977F-E8FE05F6A1CC}" type="parTrans" cxnId="{5FE69E34-BF27-4111-AC19-2FD4E1F765DB}">
      <dgm:prSet/>
      <dgm:spPr/>
      <dgm:t>
        <a:bodyPr/>
        <a:lstStyle/>
        <a:p>
          <a:endParaRPr lang="en-US"/>
        </a:p>
      </dgm:t>
    </dgm:pt>
    <dgm:pt modelId="{C9349617-9BBA-424A-9CAC-C69A69E7354B}" type="sibTrans" cxnId="{5FE69E34-BF27-4111-AC19-2FD4E1F765DB}">
      <dgm:prSet/>
      <dgm:spPr/>
      <dgm:t>
        <a:bodyPr/>
        <a:lstStyle/>
        <a:p>
          <a:endParaRPr lang="en-US"/>
        </a:p>
      </dgm:t>
    </dgm:pt>
    <dgm:pt modelId="{C73ABA23-DBB9-429F-963D-A9B5643881EA}" type="pres">
      <dgm:prSet presAssocID="{0D0BFD41-FCFD-4432-A301-DBD2F69779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34D3E16-3046-4276-AEE7-F41271F29DD3}" type="pres">
      <dgm:prSet presAssocID="{B5519E22-87A3-45FC-9D6A-4D97EFC4C73F}" presName="hierRoot1" presStyleCnt="0">
        <dgm:presLayoutVars>
          <dgm:hierBranch val="init"/>
        </dgm:presLayoutVars>
      </dgm:prSet>
      <dgm:spPr/>
    </dgm:pt>
    <dgm:pt modelId="{F187AE0A-4079-4CAA-93A5-EC1A5EFBD149}" type="pres">
      <dgm:prSet presAssocID="{B5519E22-87A3-45FC-9D6A-4D97EFC4C73F}" presName="rootComposite1" presStyleCnt="0"/>
      <dgm:spPr/>
    </dgm:pt>
    <dgm:pt modelId="{183B3877-6605-48F7-AF81-4E8B683BA5EB}" type="pres">
      <dgm:prSet presAssocID="{B5519E22-87A3-45FC-9D6A-4D97EFC4C73F}" presName="rootText1" presStyleLbl="node0" presStyleIdx="0" presStyleCnt="3" custScaleX="114985" custScaleY="248843" custLinFactNeighborX="-2636" custLinFactNeighborY="-4064">
        <dgm:presLayoutVars>
          <dgm:chPref val="3"/>
        </dgm:presLayoutVars>
      </dgm:prSet>
      <dgm:spPr/>
    </dgm:pt>
    <dgm:pt modelId="{D8E809C6-C12A-4B32-805B-89DAA769055B}" type="pres">
      <dgm:prSet presAssocID="{B5519E22-87A3-45FC-9D6A-4D97EFC4C73F}" presName="rootConnector1" presStyleLbl="node1" presStyleIdx="0" presStyleCnt="0"/>
      <dgm:spPr/>
    </dgm:pt>
    <dgm:pt modelId="{8F6E8D8D-5040-481C-BB19-639D170B1DDF}" type="pres">
      <dgm:prSet presAssocID="{B5519E22-87A3-45FC-9D6A-4D97EFC4C73F}" presName="hierChild2" presStyleCnt="0"/>
      <dgm:spPr/>
    </dgm:pt>
    <dgm:pt modelId="{912A3580-9417-46F7-8E91-3910CD4EF399}" type="pres">
      <dgm:prSet presAssocID="{B5519E22-87A3-45FC-9D6A-4D97EFC4C73F}" presName="hierChild3" presStyleCnt="0"/>
      <dgm:spPr/>
    </dgm:pt>
    <dgm:pt modelId="{6E48BEFE-D49C-4630-A486-67F976979C38}" type="pres">
      <dgm:prSet presAssocID="{85FA4B6D-4FEB-4984-889A-0A09C112622B}" presName="hierRoot1" presStyleCnt="0">
        <dgm:presLayoutVars>
          <dgm:hierBranch val="init"/>
        </dgm:presLayoutVars>
      </dgm:prSet>
      <dgm:spPr/>
    </dgm:pt>
    <dgm:pt modelId="{B066AE22-8B47-414E-8796-B2C464F44425}" type="pres">
      <dgm:prSet presAssocID="{85FA4B6D-4FEB-4984-889A-0A09C112622B}" presName="rootComposite1" presStyleCnt="0"/>
      <dgm:spPr/>
    </dgm:pt>
    <dgm:pt modelId="{EE135F39-4420-43B9-9C24-8321A5D67207}" type="pres">
      <dgm:prSet presAssocID="{85FA4B6D-4FEB-4984-889A-0A09C112622B}" presName="rootText1" presStyleLbl="node0" presStyleIdx="1" presStyleCnt="3" custScaleY="248843" custLinFactNeighborX="-2436" custLinFactNeighborY="-50000">
        <dgm:presLayoutVars>
          <dgm:chPref val="3"/>
        </dgm:presLayoutVars>
      </dgm:prSet>
      <dgm:spPr/>
    </dgm:pt>
    <dgm:pt modelId="{90AC9023-352B-4758-A223-7743B52CA313}" type="pres">
      <dgm:prSet presAssocID="{85FA4B6D-4FEB-4984-889A-0A09C112622B}" presName="rootConnector1" presStyleLbl="node1" presStyleIdx="0" presStyleCnt="0"/>
      <dgm:spPr/>
    </dgm:pt>
    <dgm:pt modelId="{E53E1FA8-8F8C-45F9-9319-494FA1F8EF24}" type="pres">
      <dgm:prSet presAssocID="{85FA4B6D-4FEB-4984-889A-0A09C112622B}" presName="hierChild2" presStyleCnt="0"/>
      <dgm:spPr/>
    </dgm:pt>
    <dgm:pt modelId="{BF1957FD-DB59-4523-A104-B15CB3362ADD}" type="pres">
      <dgm:prSet presAssocID="{85FA4B6D-4FEB-4984-889A-0A09C112622B}" presName="hierChild3" presStyleCnt="0"/>
      <dgm:spPr/>
    </dgm:pt>
    <dgm:pt modelId="{3BCA32A1-8760-4012-B805-983D1E0921C2}" type="pres">
      <dgm:prSet presAssocID="{21A769FA-627D-460D-A3B7-C557039EBA3F}" presName="hierRoot1" presStyleCnt="0">
        <dgm:presLayoutVars>
          <dgm:hierBranch val="init"/>
        </dgm:presLayoutVars>
      </dgm:prSet>
      <dgm:spPr/>
    </dgm:pt>
    <dgm:pt modelId="{076F3F88-D744-4D2F-8407-8F0BDCD70B34}" type="pres">
      <dgm:prSet presAssocID="{21A769FA-627D-460D-A3B7-C557039EBA3F}" presName="rootComposite1" presStyleCnt="0"/>
      <dgm:spPr/>
    </dgm:pt>
    <dgm:pt modelId="{10238BA3-B69A-4C90-8CC6-67D000D3259F}" type="pres">
      <dgm:prSet presAssocID="{21A769FA-627D-460D-A3B7-C557039EBA3F}" presName="rootText1" presStyleLbl="node0" presStyleIdx="2" presStyleCnt="3" custScaleY="248843" custLinFactNeighborX="-273" custLinFactNeighborY="-27328">
        <dgm:presLayoutVars>
          <dgm:chPref val="3"/>
        </dgm:presLayoutVars>
      </dgm:prSet>
      <dgm:spPr/>
    </dgm:pt>
    <dgm:pt modelId="{DC0ACA62-64A8-4670-BFEB-EE67A202C182}" type="pres">
      <dgm:prSet presAssocID="{21A769FA-627D-460D-A3B7-C557039EBA3F}" presName="rootConnector1" presStyleLbl="node1" presStyleIdx="0" presStyleCnt="0"/>
      <dgm:spPr/>
    </dgm:pt>
    <dgm:pt modelId="{F1ED691E-C33A-4F9E-801E-15160682D711}" type="pres">
      <dgm:prSet presAssocID="{21A769FA-627D-460D-A3B7-C557039EBA3F}" presName="hierChild2" presStyleCnt="0"/>
      <dgm:spPr/>
    </dgm:pt>
    <dgm:pt modelId="{FCDA1133-EE91-42BD-8B16-22D5699FC812}" type="pres">
      <dgm:prSet presAssocID="{21A769FA-627D-460D-A3B7-C557039EBA3F}" presName="hierChild3" presStyleCnt="0"/>
      <dgm:spPr/>
    </dgm:pt>
  </dgm:ptLst>
  <dgm:cxnLst>
    <dgm:cxn modelId="{5FE69E34-BF27-4111-AC19-2FD4E1F765DB}" srcId="{0D0BFD41-FCFD-4432-A301-DBD2F6977995}" destId="{21A769FA-627D-460D-A3B7-C557039EBA3F}" srcOrd="2" destOrd="0" parTransId="{97FAA8EA-8586-402A-977F-E8FE05F6A1CC}" sibTransId="{C9349617-9BBA-424A-9CAC-C69A69E7354B}"/>
    <dgm:cxn modelId="{F1DF8A5B-43A6-49D4-AD15-728AEA33CFD4}" type="presOf" srcId="{B5519E22-87A3-45FC-9D6A-4D97EFC4C73F}" destId="{D8E809C6-C12A-4B32-805B-89DAA769055B}" srcOrd="1" destOrd="0" presId="urn:microsoft.com/office/officeart/2005/8/layout/orgChart1"/>
    <dgm:cxn modelId="{61F9697C-B04C-4071-9C81-100BBABB8F7A}" srcId="{0D0BFD41-FCFD-4432-A301-DBD2F6977995}" destId="{85FA4B6D-4FEB-4984-889A-0A09C112622B}" srcOrd="1" destOrd="0" parTransId="{260D124B-D6F1-43F0-8B5E-E22515BAF0B5}" sibTransId="{662912A2-8E18-4CD0-B86F-24B188157DBF}"/>
    <dgm:cxn modelId="{0DF20086-707D-4183-864C-B7C05721B5AF}" type="presOf" srcId="{85FA4B6D-4FEB-4984-889A-0A09C112622B}" destId="{90AC9023-352B-4758-A223-7743B52CA313}" srcOrd="1" destOrd="0" presId="urn:microsoft.com/office/officeart/2005/8/layout/orgChart1"/>
    <dgm:cxn modelId="{C793738A-AC78-45F9-955F-3574EA946078}" type="presOf" srcId="{21A769FA-627D-460D-A3B7-C557039EBA3F}" destId="{10238BA3-B69A-4C90-8CC6-67D000D3259F}" srcOrd="0" destOrd="0" presId="urn:microsoft.com/office/officeart/2005/8/layout/orgChart1"/>
    <dgm:cxn modelId="{19C851DD-DCFC-4DA1-ADB2-2868FFF83643}" type="presOf" srcId="{B5519E22-87A3-45FC-9D6A-4D97EFC4C73F}" destId="{183B3877-6605-48F7-AF81-4E8B683BA5EB}" srcOrd="0" destOrd="0" presId="urn:microsoft.com/office/officeart/2005/8/layout/orgChart1"/>
    <dgm:cxn modelId="{FA5F52E9-8B93-4DC6-9569-A503223C5A91}" type="presOf" srcId="{21A769FA-627D-460D-A3B7-C557039EBA3F}" destId="{DC0ACA62-64A8-4670-BFEB-EE67A202C182}" srcOrd="1" destOrd="0" presId="urn:microsoft.com/office/officeart/2005/8/layout/orgChart1"/>
    <dgm:cxn modelId="{81F732EA-4E78-44F1-A645-685C8689F44B}" type="presOf" srcId="{0D0BFD41-FCFD-4432-A301-DBD2F6977995}" destId="{C73ABA23-DBB9-429F-963D-A9B5643881EA}" srcOrd="0" destOrd="0" presId="urn:microsoft.com/office/officeart/2005/8/layout/orgChart1"/>
    <dgm:cxn modelId="{685237ED-44C8-4646-A5F3-D819EE09BA8A}" srcId="{0D0BFD41-FCFD-4432-A301-DBD2F6977995}" destId="{B5519E22-87A3-45FC-9D6A-4D97EFC4C73F}" srcOrd="0" destOrd="0" parTransId="{8CFAEE58-F074-49C5-9C34-2F7084797796}" sibTransId="{32206314-785E-4B03-BE94-CB803D52B79C}"/>
    <dgm:cxn modelId="{7C3FEDEF-6E40-4124-898A-4A5FB8592478}" type="presOf" srcId="{85FA4B6D-4FEB-4984-889A-0A09C112622B}" destId="{EE135F39-4420-43B9-9C24-8321A5D67207}" srcOrd="0" destOrd="0" presId="urn:microsoft.com/office/officeart/2005/8/layout/orgChart1"/>
    <dgm:cxn modelId="{42BE0045-598E-4A3D-8F5A-383BFEFE8BD5}" type="presParOf" srcId="{C73ABA23-DBB9-429F-963D-A9B5643881EA}" destId="{E34D3E16-3046-4276-AEE7-F41271F29DD3}" srcOrd="0" destOrd="0" presId="urn:microsoft.com/office/officeart/2005/8/layout/orgChart1"/>
    <dgm:cxn modelId="{71114226-D183-40C5-83DE-07FFE66895A5}" type="presParOf" srcId="{E34D3E16-3046-4276-AEE7-F41271F29DD3}" destId="{F187AE0A-4079-4CAA-93A5-EC1A5EFBD149}" srcOrd="0" destOrd="0" presId="urn:microsoft.com/office/officeart/2005/8/layout/orgChart1"/>
    <dgm:cxn modelId="{71E6B570-6F3E-416D-A07B-B1DE37EE702A}" type="presParOf" srcId="{F187AE0A-4079-4CAA-93A5-EC1A5EFBD149}" destId="{183B3877-6605-48F7-AF81-4E8B683BA5EB}" srcOrd="0" destOrd="0" presId="urn:microsoft.com/office/officeart/2005/8/layout/orgChart1"/>
    <dgm:cxn modelId="{3C80541B-D580-454F-A296-6CE6E92B35B2}" type="presParOf" srcId="{F187AE0A-4079-4CAA-93A5-EC1A5EFBD149}" destId="{D8E809C6-C12A-4B32-805B-89DAA769055B}" srcOrd="1" destOrd="0" presId="urn:microsoft.com/office/officeart/2005/8/layout/orgChart1"/>
    <dgm:cxn modelId="{19B62669-7357-41F4-88B5-BB38277FBC90}" type="presParOf" srcId="{E34D3E16-3046-4276-AEE7-F41271F29DD3}" destId="{8F6E8D8D-5040-481C-BB19-639D170B1DDF}" srcOrd="1" destOrd="0" presId="urn:microsoft.com/office/officeart/2005/8/layout/orgChart1"/>
    <dgm:cxn modelId="{30DFC0F2-027F-4E36-8BFD-713154038DB4}" type="presParOf" srcId="{E34D3E16-3046-4276-AEE7-F41271F29DD3}" destId="{912A3580-9417-46F7-8E91-3910CD4EF399}" srcOrd="2" destOrd="0" presId="urn:microsoft.com/office/officeart/2005/8/layout/orgChart1"/>
    <dgm:cxn modelId="{A6123202-464A-41E2-852A-59CCEAC638BD}" type="presParOf" srcId="{C73ABA23-DBB9-429F-963D-A9B5643881EA}" destId="{6E48BEFE-D49C-4630-A486-67F976979C38}" srcOrd="1" destOrd="0" presId="urn:microsoft.com/office/officeart/2005/8/layout/orgChart1"/>
    <dgm:cxn modelId="{A98751EF-EC40-4351-878A-79338016485E}" type="presParOf" srcId="{6E48BEFE-D49C-4630-A486-67F976979C38}" destId="{B066AE22-8B47-414E-8796-B2C464F44425}" srcOrd="0" destOrd="0" presId="urn:microsoft.com/office/officeart/2005/8/layout/orgChart1"/>
    <dgm:cxn modelId="{4F12023B-1868-4C6B-BAB3-3348D79EA1D0}" type="presParOf" srcId="{B066AE22-8B47-414E-8796-B2C464F44425}" destId="{EE135F39-4420-43B9-9C24-8321A5D67207}" srcOrd="0" destOrd="0" presId="urn:microsoft.com/office/officeart/2005/8/layout/orgChart1"/>
    <dgm:cxn modelId="{54080527-D26C-4476-BA61-B70AD98A22B5}" type="presParOf" srcId="{B066AE22-8B47-414E-8796-B2C464F44425}" destId="{90AC9023-352B-4758-A223-7743B52CA313}" srcOrd="1" destOrd="0" presId="urn:microsoft.com/office/officeart/2005/8/layout/orgChart1"/>
    <dgm:cxn modelId="{74D5E7E2-3F0A-4738-B694-AC7E066C7826}" type="presParOf" srcId="{6E48BEFE-D49C-4630-A486-67F976979C38}" destId="{E53E1FA8-8F8C-45F9-9319-494FA1F8EF24}" srcOrd="1" destOrd="0" presId="urn:microsoft.com/office/officeart/2005/8/layout/orgChart1"/>
    <dgm:cxn modelId="{CD2955F1-D8BA-47B8-AAD8-9F6E27FCF53B}" type="presParOf" srcId="{6E48BEFE-D49C-4630-A486-67F976979C38}" destId="{BF1957FD-DB59-4523-A104-B15CB3362ADD}" srcOrd="2" destOrd="0" presId="urn:microsoft.com/office/officeart/2005/8/layout/orgChart1"/>
    <dgm:cxn modelId="{5E0BBDE2-C5DD-4AD7-84D3-53B624209EAF}" type="presParOf" srcId="{C73ABA23-DBB9-429F-963D-A9B5643881EA}" destId="{3BCA32A1-8760-4012-B805-983D1E0921C2}" srcOrd="2" destOrd="0" presId="urn:microsoft.com/office/officeart/2005/8/layout/orgChart1"/>
    <dgm:cxn modelId="{2F6EF68B-E427-4833-952C-471B3232966F}" type="presParOf" srcId="{3BCA32A1-8760-4012-B805-983D1E0921C2}" destId="{076F3F88-D744-4D2F-8407-8F0BDCD70B34}" srcOrd="0" destOrd="0" presId="urn:microsoft.com/office/officeart/2005/8/layout/orgChart1"/>
    <dgm:cxn modelId="{260EA678-BF35-48C7-B79F-F49F7D2D22BE}" type="presParOf" srcId="{076F3F88-D744-4D2F-8407-8F0BDCD70B34}" destId="{10238BA3-B69A-4C90-8CC6-67D000D3259F}" srcOrd="0" destOrd="0" presId="urn:microsoft.com/office/officeart/2005/8/layout/orgChart1"/>
    <dgm:cxn modelId="{3208701F-456C-440C-BBA7-077051623FDC}" type="presParOf" srcId="{076F3F88-D744-4D2F-8407-8F0BDCD70B34}" destId="{DC0ACA62-64A8-4670-BFEB-EE67A202C182}" srcOrd="1" destOrd="0" presId="urn:microsoft.com/office/officeart/2005/8/layout/orgChart1"/>
    <dgm:cxn modelId="{C283F23D-B030-4CBF-8C21-3F3F6B3B83C8}" type="presParOf" srcId="{3BCA32A1-8760-4012-B805-983D1E0921C2}" destId="{F1ED691E-C33A-4F9E-801E-15160682D711}" srcOrd="1" destOrd="0" presId="urn:microsoft.com/office/officeart/2005/8/layout/orgChart1"/>
    <dgm:cxn modelId="{5E0A55C4-84A7-4E3A-82D9-F51A350BBBD5}" type="presParOf" srcId="{3BCA32A1-8760-4012-B805-983D1E0921C2}" destId="{FCDA1133-EE91-42BD-8B16-22D5699FC81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B3877-6605-48F7-AF81-4E8B683BA5EB}">
      <dsp:nvSpPr>
        <dsp:cNvPr id="0" name=""/>
        <dsp:cNvSpPr/>
      </dsp:nvSpPr>
      <dsp:spPr>
        <a:xfrm>
          <a:off x="0" y="23062"/>
          <a:ext cx="3537583" cy="38279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chemeClr val="tx2"/>
              </a:solidFill>
              <a:latin typeface="Franklin Gothic Book"/>
              <a:ea typeface="+mn-ea"/>
              <a:cs typeface="+mn-cs"/>
            </a:rPr>
            <a:t>Юридичні особи публічного права зобов’язані перевіряти факт подання суб’єктами декларування, які в них працюють (працювали або входять чи входили до складу утвореної в органі конкурсної комісії), декларацій та повідомляти НАЗК про випадки неподання чи несвоєчасного подання таких декларацій;</a:t>
          </a:r>
          <a:endParaRPr lang="en-US" sz="2200" b="1" kern="1200" dirty="0">
            <a:solidFill>
              <a:schemeClr val="tx2"/>
            </a:solidFill>
            <a:latin typeface="Franklin Gothic Book"/>
            <a:ea typeface="+mn-ea"/>
            <a:cs typeface="+mn-cs"/>
          </a:endParaRPr>
        </a:p>
      </dsp:txBody>
      <dsp:txXfrm>
        <a:off x="0" y="23062"/>
        <a:ext cx="3537583" cy="3827902"/>
      </dsp:txXfrm>
    </dsp:sp>
    <dsp:sp modelId="{EE135F39-4420-43B9-9C24-8321A5D67207}">
      <dsp:nvSpPr>
        <dsp:cNvPr id="0" name=""/>
        <dsp:cNvSpPr/>
      </dsp:nvSpPr>
      <dsp:spPr>
        <a:xfrm>
          <a:off x="4114163" y="0"/>
          <a:ext cx="3076560" cy="38279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7CA655"/>
              </a:solidFill>
              <a:latin typeface="Franklin Gothic Book"/>
              <a:ea typeface="+mn-ea"/>
              <a:cs typeface="+mn-cs"/>
            </a:rPr>
            <a:t>Якщо суб’єкт декларування не подав декларацію, НАЗК письмово повідомляє такого суб’єкта про факт неподання декларації, і суб’єкт декларування повинен протягом десяти днів з дня отримання такого повідомлення подати декларацію;</a:t>
          </a:r>
          <a:endParaRPr lang="en-US" sz="2200" b="1" kern="1200" dirty="0">
            <a:solidFill>
              <a:srgbClr val="7CA655"/>
            </a:solidFill>
            <a:latin typeface="Franklin Gothic Book"/>
            <a:ea typeface="+mn-ea"/>
            <a:cs typeface="+mn-cs"/>
          </a:endParaRPr>
        </a:p>
      </dsp:txBody>
      <dsp:txXfrm>
        <a:off x="4114163" y="0"/>
        <a:ext cx="3076560" cy="3827902"/>
      </dsp:txXfrm>
    </dsp:sp>
    <dsp:sp modelId="{10238BA3-B69A-4C90-8CC6-67D000D3259F}">
      <dsp:nvSpPr>
        <dsp:cNvPr id="0" name=""/>
        <dsp:cNvSpPr/>
      </dsp:nvSpPr>
      <dsp:spPr>
        <a:xfrm>
          <a:off x="7903347" y="0"/>
          <a:ext cx="3076560" cy="38279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7CA655"/>
              </a:solidFill>
              <a:latin typeface="Franklin Gothic Book"/>
              <a:ea typeface="+mn-ea"/>
              <a:cs typeface="+mn-cs"/>
            </a:rPr>
            <a:t>Одночасно НАЗК письмово повідомляє про факт неподання декларації спеціально уповноваженим суб’єктам у сфері протидії корупції, а також керівнику юридичної особи публічного права про факт неподання декларації відповідним суб’єктом декларування.</a:t>
          </a:r>
          <a:endParaRPr lang="en-US" sz="2200" b="1" kern="1200" dirty="0">
            <a:solidFill>
              <a:srgbClr val="7CA655"/>
            </a:solidFill>
            <a:latin typeface="Franklin Gothic Book"/>
            <a:ea typeface="+mn-ea"/>
            <a:cs typeface="+mn-cs"/>
          </a:endParaRPr>
        </a:p>
      </dsp:txBody>
      <dsp:txXfrm>
        <a:off x="7903347" y="0"/>
        <a:ext cx="3076560" cy="3827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7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00A15-7C8E-8A50-A5E1-FB6475EEE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818E1F-9CDF-7F56-4C07-C7E43BFED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728DC-3AC2-2219-2FF5-5C42CDBC2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41220-B373-A487-9BF3-D1779B479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94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2C56-E07D-78FE-597E-C64DA9FB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988366-9206-93A4-CCEA-49782911D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9E1B2-71C6-4B28-B621-D23025004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893A9-C5D0-50A3-29DE-F8B3AE798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81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651-1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539" y="137160"/>
            <a:ext cx="9153330" cy="3167150"/>
          </a:xfrm>
        </p:spPr>
        <p:txBody>
          <a:bodyPr/>
          <a:lstStyle/>
          <a:p>
            <a:pPr algn="ctr"/>
            <a:r>
              <a:rPr lang="uk-UA" sz="5400" dirty="0"/>
              <a:t>ЗАГАЛЬНІ ВИМОГИ АНТИКОРУПЦІЙНОГО ЗАКОНОДАВСТВА ЩОДО ФІНАНСОВОГО КОНТРОЛЮ </a:t>
            </a:r>
            <a:endParaRPr lang="en-US" sz="5400" dirty="0"/>
          </a:p>
        </p:txBody>
      </p:sp>
      <p:pic>
        <p:nvPicPr>
          <p:cNvPr id="3" name="Рисунок 2" descr="Зображення, що містить текст, Шрифт, логотип, Графіка&#10;&#10;Автоматично згенерований опис">
            <a:extLst>
              <a:ext uri="{FF2B5EF4-FFF2-40B4-BE49-F238E27FC236}">
                <a16:creationId xmlns:a16="http://schemas.microsoft.com/office/drawing/2014/main" id="{CFA399D4-E324-CF3A-587D-4A45418CD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087" y="4040155"/>
            <a:ext cx="4484914" cy="2817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AB6D40A-2A0A-AF3D-8CF7-3ECD37765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8008" y="1"/>
            <a:ext cx="9933992" cy="1222310"/>
          </a:xfrm>
        </p:spPr>
        <p:txBody>
          <a:bodyPr/>
          <a:lstStyle/>
          <a:p>
            <a:pPr algn="ctr"/>
            <a:r>
              <a:rPr lang="uk-UA" dirty="0"/>
              <a:t>ФІНАНСОВИЙ КОНТРОЛЬ: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442CD-A26D-1761-8CE7-8BC3075BB4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1822" y="1344487"/>
            <a:ext cx="9004040" cy="2084513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передбачає обов’язок суб’єктів декларування подавати: </a:t>
            </a:r>
          </a:p>
          <a:p>
            <a:r>
              <a:rPr lang="uk-UA" dirty="0"/>
              <a:t>•декларацію особи, уповноваженої на виконання функцій держави або місцевого самоврядування; </a:t>
            </a:r>
          </a:p>
          <a:p>
            <a:r>
              <a:rPr lang="uk-UA" dirty="0"/>
              <a:t>•повідомлення про відкриття суб’єктом декларування або членом його сім’ї валютного рахунка в установі банку-нерезидента; </a:t>
            </a:r>
          </a:p>
          <a:p>
            <a:r>
              <a:rPr lang="uk-UA" dirty="0"/>
              <a:t>•повідомлення про суттєві зміни у майновому стані суб’єкта декларування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5588F9A-7C8D-1D25-AE6F-EC6080EF275D}"/>
              </a:ext>
            </a:extLst>
          </p:cNvPr>
          <p:cNvSpPr txBox="1">
            <a:spLocks/>
          </p:cNvSpPr>
          <p:nvPr/>
        </p:nvSpPr>
        <p:spPr>
          <a:xfrm>
            <a:off x="5169161" y="4265983"/>
            <a:ext cx="7022839" cy="20845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Е-декларацію подають на порталі НАЗК:</a:t>
            </a:r>
          </a:p>
          <a:p>
            <a:r>
              <a:rPr lang="en-US" dirty="0"/>
              <a:t>https://portal.nazk.gov.ua/</a:t>
            </a:r>
          </a:p>
        </p:txBody>
      </p:sp>
    </p:spTree>
    <p:extLst>
      <p:ext uri="{BB962C8B-B14F-4D97-AF65-F5344CB8AC3E}">
        <p14:creationId xmlns:p14="http://schemas.microsoft.com/office/powerpoint/2010/main" val="2039059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33" y="176346"/>
            <a:ext cx="10873740" cy="840103"/>
          </a:xfrm>
        </p:spPr>
        <p:txBody>
          <a:bodyPr/>
          <a:lstStyle/>
          <a:p>
            <a:r>
              <a:rPr lang="uk-UA" dirty="0"/>
              <a:t>ОБЛІК ТА ОПРИЛЮДНЕННЯ ДЕКЛАРАЦІЙ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89853" y="1101012"/>
            <a:ext cx="8678247" cy="4880688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- 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включаються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до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Єдиного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державного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реєстру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декларацій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осіб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,   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уповноважених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виконання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функцій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держави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місцевого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самоврядування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-  і</a:t>
            </a:r>
            <a:r>
              <a:rPr lang="uk-UA" sz="2800" b="1" dirty="0" err="1">
                <a:solidFill>
                  <a:schemeClr val="tx2">
                    <a:lumMod val="75000"/>
                  </a:schemeClr>
                </a:solidFill>
              </a:rPr>
              <a:t>нформація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 про особу Єдиному реєстрі зберігається упродовж всього часу виконання цією особою функцій держави або місцевого самоврядування, а також упродовж п’яти років після припинення виконання нею зазначених функцій, крім останньої декларації, поданої особою, яка зберігається безстроково;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-  НАЗК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забезпечує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декларантам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безоплатний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доступ до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відомостей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про них та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членів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їхніх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сімей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які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містяться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інформаційно-телекомунікаційних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довідкових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системах,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реєстрах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, банках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даних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, держателем (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адміністратором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яких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є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державні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органи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органи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місцевого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самоврядування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, у тому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числі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інформації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обмеженим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доступом, та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автоматизоване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перенесення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таких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відомостей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до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форми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декларації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23" y="226400"/>
            <a:ext cx="8857550" cy="1145199"/>
          </a:xfrm>
        </p:spPr>
        <p:txBody>
          <a:bodyPr anchor="b">
            <a:normAutofit/>
          </a:bodyPr>
          <a:lstStyle/>
          <a:p>
            <a:pPr algn="ctr"/>
            <a:r>
              <a:rPr lang="uk-UA" dirty="0"/>
              <a:t>КОНТРОЛЬ  І ПЕРЕВІРКА</a:t>
            </a:r>
            <a:br>
              <a:rPr lang="uk-UA" dirty="0"/>
            </a:br>
            <a:r>
              <a:rPr lang="uk-UA" dirty="0"/>
              <a:t> ДЕКЛАРАЦІЙ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3632C-2D2E-7026-33B8-EE42DA4BDB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1879" y="2555227"/>
            <a:ext cx="5746750" cy="3597470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750"/>
              </a:spcAft>
              <a:buNone/>
            </a:pP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НАЗК проводить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щодо</a:t>
            </a: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декларацій</a:t>
            </a: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поданих</a:t>
            </a: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суб’єктами</a:t>
            </a: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декларування</a:t>
            </a: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такі</a:t>
            </a: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види</a:t>
            </a:r>
            <a:r>
              <a:rPr lang="ru-RU" sz="2800" b="1" u="sng" dirty="0">
                <a:solidFill>
                  <a:schemeClr val="tx2">
                    <a:lumMod val="75000"/>
                  </a:schemeClr>
                </a:solidFill>
              </a:rPr>
              <a:t> контролю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pPr marL="0" indent="0">
              <a:spcAft>
                <a:spcPts val="750"/>
              </a:spcAft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1)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щодо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своєчасності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подання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0" indent="0">
              <a:spcAft>
                <a:spcPts val="750"/>
              </a:spcAft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2)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щодо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правильності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повноти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заповнення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0" indent="0">
              <a:spcAft>
                <a:spcPts val="750"/>
              </a:spcAft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3)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логічний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арифметичний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контроль.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99B60-BF79-A832-6AD4-6C6FC6CE431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60573" y="2676525"/>
            <a:ext cx="5413663" cy="3597470"/>
          </a:xfrm>
        </p:spPr>
        <p:txBody>
          <a:bodyPr>
            <a:no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Проведення контролю та перевірки декларацій, а також рішення, прийняті за їхніми результатами, не перешкоджають проведенню досудового розслідування та судового провадження у порядку, передбаченому 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Кримінальним процесуальним кодексом України</a:t>
            </a:r>
            <a:r>
              <a:rPr lang="uk-UA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7759F-2C09-8B8D-C36D-9072D1A6C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2E79-E298-2D21-2B5D-657DE9E52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710" y="4661717"/>
            <a:ext cx="10055290" cy="1380760"/>
          </a:xfrm>
        </p:spPr>
        <p:txBody>
          <a:bodyPr anchor="b">
            <a:normAutofit/>
          </a:bodyPr>
          <a:lstStyle/>
          <a:p>
            <a:pPr algn="ctr"/>
            <a:r>
              <a:rPr lang="uk-UA" dirty="0"/>
              <a:t>ВСТАНОВЛЕННЯ СВОЄЧАСНОСТІ ПОДАННЯ ДЕКЛАРАЦІЙ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29B52E-C5A3-B44C-92AA-A43BE5C7DE3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61943673"/>
              </p:ext>
            </p:extLst>
          </p:nvPr>
        </p:nvGraphicFramePr>
        <p:xfrm>
          <a:off x="603885" y="584005"/>
          <a:ext cx="10993755" cy="3999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788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B8BF122-19D8-1C4B-A7BF-7F45ED70B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5693006" cy="2080251"/>
          </a:xfrm>
        </p:spPr>
        <p:txBody>
          <a:bodyPr/>
          <a:lstStyle/>
          <a:p>
            <a:pPr algn="ctr"/>
            <a:r>
              <a:rPr lang="uk-UA" dirty="0"/>
              <a:t>ПОВНА ПЕРЕВІРКА ДЕКЛАРАЦІЙ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FEF4814-28B6-216E-454C-1E1BEFBC469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0"/>
            <a:ext cx="5908882" cy="631682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100" b="1" dirty="0">
                <a:solidFill>
                  <a:schemeClr val="tx2"/>
                </a:solidFill>
              </a:rPr>
              <a:t>Декларацій осіб, які займають відповідальне та особливо відповідальне становище, суб’єктів декларування, які займають посади, пов’язані з високим рівнем корупційних ризиків;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100" b="1" dirty="0">
                <a:solidFill>
                  <a:schemeClr val="tx2"/>
                </a:solidFill>
              </a:rPr>
              <a:t>Декларацій, поданих іншими суб’єктами декларування, у разі виявлення в них </a:t>
            </a:r>
            <a:r>
              <a:rPr lang="uk-UA" sz="3100" b="1" dirty="0" err="1">
                <a:solidFill>
                  <a:schemeClr val="tx2"/>
                </a:solidFill>
              </a:rPr>
              <a:t>невідповідностей</a:t>
            </a:r>
            <a:r>
              <a:rPr lang="uk-UA" sz="3100" b="1" dirty="0">
                <a:solidFill>
                  <a:schemeClr val="tx2"/>
                </a:solidFill>
              </a:rPr>
              <a:t> за результатами логічного та арифметичного контролю;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3100" b="1" dirty="0">
                <a:solidFill>
                  <a:schemeClr val="tx2"/>
                </a:solidFill>
              </a:rPr>
              <a:t>На підставі інформації, отриманої від фізичних та юридичних осіб, із медіа та інших джерел, про можливе відображення у </a:t>
            </a:r>
            <a:r>
              <a:rPr lang="uk-UA" sz="3100" b="1" dirty="0" err="1">
                <a:solidFill>
                  <a:schemeClr val="tx2"/>
                </a:solidFill>
              </a:rPr>
              <a:t>деклараці</a:t>
            </a:r>
            <a:r>
              <a:rPr lang="uk-UA" sz="3100" b="1" dirty="0">
                <a:solidFill>
                  <a:schemeClr val="tx2"/>
                </a:solidFill>
              </a:rPr>
              <a:t> недостовірних відомостей.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567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9"/>
            <a:ext cx="10972800" cy="1329056"/>
          </a:xfrm>
        </p:spPr>
        <p:txBody>
          <a:bodyPr anchor="b">
            <a:normAutofit/>
          </a:bodyPr>
          <a:lstStyle/>
          <a:p>
            <a:pPr algn="ctr"/>
            <a:r>
              <a:rPr lang="uk-UA" dirty="0"/>
              <a:t>МОНІТОРИНГ СПОСОБУ ЖИТТЯ СУБ’ЄКТІВ ДЕКЛАРУВАННЯ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60" y="2164702"/>
            <a:ext cx="5948913" cy="4494889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b="1" dirty="0">
                <a:solidFill>
                  <a:schemeClr val="tx2"/>
                </a:solidFill>
              </a:rPr>
              <a:t>НАЗК здійснює вибірковий моніторинг способу життя суб’єктів декларування з метою встановлення відповідності їх рівня життя наявним у них та членів їх сім’ї майну і одержаним ними доходам згідно з декларацією.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b="1" dirty="0">
                <a:solidFill>
                  <a:schemeClr val="tx2"/>
                </a:solidFill>
              </a:rPr>
              <a:t>У разі встановлення невідповідності рівня життя суб’єкта декларування задекларованим ним майну і доходам НАЗК надається можливість суб’єкту декларування протягом 10-ти робочих днів надати письмове пояснення за таким фактом.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6106" y="2396607"/>
            <a:ext cx="4341533" cy="392954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b="1" i="1" u="sng" dirty="0">
                <a:solidFill>
                  <a:schemeClr val="tx2"/>
                </a:solidFill>
              </a:rPr>
              <a:t>У разі виявлення за результатами моніторингу способу життя ознак корупційного правопорушення або правопорушення, пов’язаного з корупцією, Національне агентство інформує про них спеціально уповноважені суб’єкти у сфері протидії корупції!!!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6EA22-60A6-E88A-63C7-816965037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2BB83-355D-F647-0535-1AA582961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4" y="3499667"/>
            <a:ext cx="5661833" cy="2542810"/>
          </a:xfrm>
        </p:spPr>
        <p:txBody>
          <a:bodyPr anchor="b">
            <a:normAutofit/>
          </a:bodyPr>
          <a:lstStyle/>
          <a:p>
            <a:pPr algn="ctr"/>
            <a:r>
              <a:rPr lang="uk-UA" dirty="0"/>
              <a:t>ДОДАТКОВІ ЗАХОДИ ЩОДО ЗДІЙСНЕННЯ ФІНАНСОВОГО КОНТРОЛЮ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CC5EB-B0D5-097A-1390-F91CC8843C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7902" y="130630"/>
            <a:ext cx="6515371" cy="289248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2200" b="1" dirty="0">
                <a:solidFill>
                  <a:schemeClr val="tx2"/>
                </a:solidFill>
              </a:rPr>
              <a:t>У разі відкриття суб’єктом декларування або членом його сім’ї валютного рахунка в установі банку-нерезидента відповідний суб’єкт декларування зобов’язаний у 20-денний строк письмово повідомити про це Національне агентство у встановленому ним порядку, із зазначенням номера рахунка і місцезнаходження банку-нерезидента.</a:t>
            </a:r>
            <a:endParaRPr lang="en-US" sz="2200" b="1" dirty="0">
              <a:solidFill>
                <a:schemeClr val="tx2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C322EF-9F36-B7B9-97E5-7EBE8C4A763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21298" y="3275435"/>
            <a:ext cx="5974702" cy="3319513"/>
          </a:xfrm>
        </p:spPr>
        <p:txBody>
          <a:bodyPr>
            <a:normAutofit/>
          </a:bodyPr>
          <a:lstStyle/>
          <a:p>
            <a:pPr algn="ctr">
              <a:spcAft>
                <a:spcPts val="800"/>
              </a:spcAft>
            </a:pPr>
            <a:r>
              <a:rPr lang="uk-UA" sz="2200" i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У разі суттєвої зміни у майновому стані суб’єкта декларування на суму, яка перевищує 50 прожиткових мінімумів, зазначений суб’єкт у 10-денний строк з моменту отримання доходу, придбання майна або здійснення видатку зобов’язаний повідомити про це НАЗК (для осіб, які займають відповідальне та особливо відповідальне становище, а також суб’єктів декларування, які займають посади, пов’язані з високим рівнем корупційних ризиків).</a:t>
            </a:r>
          </a:p>
          <a:p>
            <a:pPr>
              <a:spcAft>
                <a:spcPts val="800"/>
              </a:spcAft>
            </a:pPr>
            <a:endParaRPr lang="uk-UA" sz="1700" dirty="0"/>
          </a:p>
        </p:txBody>
      </p:sp>
    </p:spTree>
    <p:extLst>
      <p:ext uri="{BB962C8B-B14F-4D97-AF65-F5344CB8AC3E}">
        <p14:creationId xmlns:p14="http://schemas.microsoft.com/office/powerpoint/2010/main" val="3942758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УВАГУ!!!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31673" y="4530596"/>
            <a:ext cx="6787747" cy="3708517"/>
          </a:xfrm>
        </p:spPr>
        <p:txBody>
          <a:bodyPr tIns="457200"/>
          <a:lstStyle/>
          <a:p>
            <a:pPr marL="0" indent="0" algn="ctr">
              <a:buNone/>
            </a:pPr>
            <a:r>
              <a:rPr lang="uk-UA" dirty="0"/>
              <a:t>Уповноважений з антикорупційної діяльності державного некомерційного підприємства «Національний інститут раку» Микола ЛЕБІДЬ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0FE134-9032-4C7F-BC57-C7DE3F833363}">
  <ds:schemaRefs>
    <ds:schemaRef ds:uri="http://schemas.microsoft.com/office/2006/metadata/properties"/>
    <ds:schemaRef ds:uri="http://www.w3.org/2000/xmlns/"/>
    <ds:schemaRef ds:uri="71af3243-3dd4-4a8d-8c0d-dd76da1f02a5"/>
    <ds:schemaRef ds:uri="http://schemas.microsoft.com/sharepoint/v3"/>
    <ds:schemaRef ds:uri="http://www.w3.org/2001/XMLSchema-instance"/>
    <ds:schemaRef ds:uri="http://schemas.microsoft.com/office/infopath/2007/PartnerControls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682</Words>
  <Application>Microsoft Office PowerPoint</Application>
  <PresentationFormat>Широкоэкранный</PresentationFormat>
  <Paragraphs>43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Franklin Gothic Book</vt:lpstr>
      <vt:lpstr>Franklin Gothic Demi</vt:lpstr>
      <vt:lpstr>Times New Roman</vt:lpstr>
      <vt:lpstr>Custom</vt:lpstr>
      <vt:lpstr>ЗАГАЛЬНІ ВИМОГИ АНТИКОРУПЦІЙНОГО ЗАКОНОДАВСТВА ЩОДО ФІНАНСОВОГО КОНТРОЛЮ </vt:lpstr>
      <vt:lpstr>ФІНАНСОВИЙ КОНТРОЛЬ:</vt:lpstr>
      <vt:lpstr>ОБЛІК ТА ОПРИЛЮДНЕННЯ ДЕКЛАРАЦІЙ</vt:lpstr>
      <vt:lpstr>КОНТРОЛЬ  І ПЕРЕВІРКА  ДЕКЛАРАЦІЙ</vt:lpstr>
      <vt:lpstr>ВСТАНОВЛЕННЯ СВОЄЧАСНОСТІ ПОДАННЯ ДЕКЛАРАЦІЙ</vt:lpstr>
      <vt:lpstr>ПОВНА ПЕРЕВІРКА ДЕКЛАРАЦІЙ</vt:lpstr>
      <vt:lpstr>МОНІТОРИНГ СПОСОБУ ЖИТТЯ СУБ’ЄКТІВ ДЕКЛАРУВАННЯ</vt:lpstr>
      <vt:lpstr>ДОДАТКОВІ ЗАХОДИ ЩОДО ЗДІЙСНЕННЯ ФІНАНСОВОГО КОНТРОЛЮ</vt:lpstr>
      <vt:lpstr>ДЯКУЮ ЗА УВАГУ!!!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ЗАГАЛЬНІ ВИМОГИ АНТИКОРУПЦІЙНОГО ЗАКОНОДАВСТВА ЩОДО ФІНАНСОВОГО КОНТРОЛЮ</dc:title>
  <dc:creator/>
  <cp:lastModifiedBy/>
  <cp:revision>2</cp:revision>
  <dcterms:created xsi:type="dcterms:W3CDTF">2023-12-20T08:12:12Z</dcterms:created>
  <dcterms:modified xsi:type="dcterms:W3CDTF">2024-10-23T06:37:42Z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