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087" r:id="rId1"/>
  </p:sldMasterIdLst>
  <p:notesMasterIdLst>
    <p:notesMasterId r:id="rId31"/>
  </p:notesMasterIdLst>
  <p:sldIdLst>
    <p:sldId id="969" r:id="rId2"/>
    <p:sldId id="973" r:id="rId3"/>
    <p:sldId id="986" r:id="rId4"/>
    <p:sldId id="987" r:id="rId5"/>
    <p:sldId id="974" r:id="rId6"/>
    <p:sldId id="975" r:id="rId7"/>
    <p:sldId id="976" r:id="rId8"/>
    <p:sldId id="996" r:id="rId9"/>
    <p:sldId id="977" r:id="rId10"/>
    <p:sldId id="980" r:id="rId11"/>
    <p:sldId id="978" r:id="rId12"/>
    <p:sldId id="981" r:id="rId13"/>
    <p:sldId id="982" r:id="rId14"/>
    <p:sldId id="983" r:id="rId15"/>
    <p:sldId id="998" r:id="rId16"/>
    <p:sldId id="984" r:id="rId17"/>
    <p:sldId id="985" r:id="rId18"/>
    <p:sldId id="971" r:id="rId19"/>
    <p:sldId id="970" r:id="rId20"/>
    <p:sldId id="979" r:id="rId21"/>
    <p:sldId id="997" r:id="rId22"/>
    <p:sldId id="988" r:id="rId23"/>
    <p:sldId id="989" r:id="rId24"/>
    <p:sldId id="990" r:id="rId25"/>
    <p:sldId id="991" r:id="rId26"/>
    <p:sldId id="992" r:id="rId27"/>
    <p:sldId id="993" r:id="rId28"/>
    <p:sldId id="994" r:id="rId29"/>
    <p:sldId id="995" r:id="rId30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5pPr>
    <a:lvl6pPr marL="2286000" algn="l" defTabSz="914400" rtl="0" eaLnBrk="1" latinLnBrk="0" hangingPunct="1"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6pPr>
    <a:lvl7pPr marL="2743200" algn="l" defTabSz="914400" rtl="0" eaLnBrk="1" latinLnBrk="0" hangingPunct="1"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7pPr>
    <a:lvl8pPr marL="3200400" algn="l" defTabSz="914400" rtl="0" eaLnBrk="1" latinLnBrk="0" hangingPunct="1"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8pPr>
    <a:lvl9pPr marL="3657600" algn="l" defTabSz="914400" rtl="0" eaLnBrk="1" latinLnBrk="0" hangingPunct="1">
      <a:defRPr sz="4000" kern="1200">
        <a:solidFill>
          <a:srgbClr val="5F7BAE"/>
        </a:solidFill>
        <a:latin typeface="Palatino"/>
        <a:ea typeface="+mn-ea"/>
        <a:cs typeface="Arial" pitchFamily="34" charset="0"/>
        <a:sym typeface="Palatino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B7C"/>
    <a:srgbClr val="FF33CC"/>
    <a:srgbClr val="91310B"/>
    <a:srgbClr val="F59B7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638" y="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-25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Palatino" charset="0"/>
                <a:ea typeface="Arial" charset="0"/>
                <a:cs typeface="+mn-cs"/>
                <a:sym typeface="Palatino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Palatino" charset="0"/>
                <a:ea typeface="Arial" charset="0"/>
                <a:cs typeface="+mn-cs"/>
                <a:sym typeface="Palatino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Palatino" charset="0"/>
                <a:ea typeface="Arial" charset="0"/>
                <a:cs typeface="+mn-cs"/>
                <a:sym typeface="Palatino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205161-2D14-472D-A78E-60632D3C8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9997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Palatino" charset="0"/>
        <a:ea typeface="Arial" charset="0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Palatino" charset="0"/>
        <a:ea typeface="Arial" charset="0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Palatino" charset="0"/>
        <a:ea typeface="Arial" charset="0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Palatino" charset="0"/>
        <a:ea typeface="Arial" charset="0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Palatino" charset="0"/>
        <a:ea typeface="Arial" charset="0"/>
        <a:cs typeface="Arial" panose="020B0604020202020204" pitchFamily="34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3026"/>
            <a:ext cx="13008835" cy="975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7274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4A6FE599-EAC9-4BF8-A994-1E8A1C2E2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3205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4A6FE599-EAC9-4BF8-A994-1E8A1C2E2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099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A05F742-CE8B-4EF7-B9D2-904BEB6A81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3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44BA0F-07DD-49A8-A0D2-B19A24C145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2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A37617-6561-47AE-860A-D51B1EFD22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4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96730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  <a:prstGeom prst="rect">
            <a:avLst/>
          </a:prstGeom>
        </p:spPr>
        <p:txBody>
          <a:bodyPr anchor="b"/>
          <a:lstStyle>
            <a:lvl1pPr>
              <a:defRPr sz="341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  <a:prstGeom prst="rect">
            <a:avLst/>
          </a:prstGeo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8BC2B9-FA78-490B-8E78-0097678FF2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7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  <a:prstGeom prst="rect">
            <a:avLst/>
          </a:prstGeom>
        </p:spPr>
        <p:txBody>
          <a:bodyPr anchor="b"/>
          <a:lstStyle>
            <a:lvl1pPr>
              <a:defRPr sz="341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C3D6EA-8491-4FAB-8C95-6C49391FAF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7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4A6FE599-EAC9-4BF8-A994-1E8A1C2E2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33843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F3C0B9-946D-447D-BB4E-D185CC3DFC0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4A6FE599-EAC9-4BF8-A994-1E8A1C2E2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1137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31" y="-30832"/>
            <a:ext cx="13045909" cy="97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1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3999" r:id="rId12"/>
    <p:sldLayoutId id="2147484001" r:id="rId13"/>
    <p:sldLayoutId id="2147484009" r:id="rId14"/>
  </p:sldLayoutIdLst>
  <p:hf hdr="0" ftr="0" dt="0"/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nanvou.org.ua/news/rezultati-provedenna-soricnogo-konkursu-na-krase-vidanna-2023-rok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DSaXVgKhCHBAe--exXoAthU_olcgI4-vE1gj4-03bSA/edit?usp=sharin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4939-8382-1FB1-4973-5A74BFF14EAA}"/>
              </a:ext>
            </a:extLst>
          </p:cNvPr>
          <p:cNvSpPr txBox="1"/>
          <p:nvPr/>
        </p:nvSpPr>
        <p:spPr>
          <a:xfrm>
            <a:off x="2325936" y="340296"/>
            <a:ext cx="10340380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D4851-3CF4-BEB4-1268-4C43A6F592B9}"/>
              </a:ext>
            </a:extLst>
          </p:cNvPr>
          <p:cNvSpPr txBox="1"/>
          <p:nvPr/>
        </p:nvSpPr>
        <p:spPr>
          <a:xfrm>
            <a:off x="597744" y="1924472"/>
            <a:ext cx="7251281" cy="71287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+mn-lt"/>
                <a:cs typeface="+mn-cs"/>
              </a:rPr>
              <a:t>                                          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873213" y="0"/>
            <a:ext cx="131587" cy="97536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974135" y="601371"/>
            <a:ext cx="11000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МІНІСТЕРСТВО ОХОРОНИ  ЗДОРОВ’Я УКРАЇНИ</a:t>
            </a:r>
          </a:p>
          <a:p>
            <a:pPr algn="ctr"/>
            <a:r>
              <a:rPr lang="ru-RU" sz="2400" b="1" dirty="0"/>
              <a:t>ДНП «НАЦІОНАЛЬНИЙ ІНСТИТУТ РАКУ»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93888" y="2983974"/>
            <a:ext cx="9721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ЗВІТ</a:t>
            </a:r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НАУКОВО-ОСВІТНЬОГО ВІДДІЛУ </a:t>
            </a:r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за  2023 </a:t>
            </a:r>
            <a:r>
              <a:rPr lang="ru-RU" b="1" dirty="0" err="1">
                <a:solidFill>
                  <a:srgbClr val="0070C0"/>
                </a:solidFill>
              </a:rPr>
              <a:t>рік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68" y="7173573"/>
            <a:ext cx="13033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Керівник</a:t>
            </a:r>
            <a:r>
              <a:rPr lang="ru-RU" sz="2800" dirty="0"/>
              <a:t> </a:t>
            </a:r>
          </a:p>
          <a:p>
            <a:r>
              <a:rPr lang="ru-RU" sz="2800" dirty="0" err="1"/>
              <a:t>науково</a:t>
            </a:r>
            <a:r>
              <a:rPr lang="ru-RU" sz="2800" dirty="0"/>
              <a:t> - </a:t>
            </a:r>
            <a:r>
              <a:rPr lang="ru-RU" sz="2800" dirty="0" err="1"/>
              <a:t>освітнього</a:t>
            </a:r>
            <a:r>
              <a:rPr lang="ru-RU" sz="2800" dirty="0"/>
              <a:t> </a:t>
            </a:r>
          </a:p>
          <a:p>
            <a:r>
              <a:rPr lang="ru-RU" sz="2800" dirty="0" err="1"/>
              <a:t>відділу</a:t>
            </a:r>
            <a:r>
              <a:rPr lang="ru-RU" sz="2800" dirty="0"/>
              <a:t>, </a:t>
            </a:r>
            <a:r>
              <a:rPr lang="ru-RU" sz="2800" dirty="0" err="1"/>
              <a:t>в.о</a:t>
            </a:r>
            <a:r>
              <a:rPr lang="ru-RU" sz="2800" dirty="0"/>
              <a:t>. ученого секретаря                            </a:t>
            </a:r>
          </a:p>
          <a:p>
            <a:r>
              <a:rPr lang="ru-RU" sz="2800" dirty="0"/>
              <a:t>к. мед. наук                                              </a:t>
            </a:r>
            <a:r>
              <a:rPr lang="ru-RU" sz="2800" dirty="0" smtClean="0"/>
              <a:t> </a:t>
            </a:r>
            <a:r>
              <a:rPr lang="ru-RU" sz="2800" dirty="0" err="1"/>
              <a:t>Наталія</a:t>
            </a:r>
            <a:r>
              <a:rPr lang="ru-RU" sz="2800" dirty="0"/>
              <a:t> БАНКОВСЬКА</a:t>
            </a:r>
          </a:p>
          <a:p>
            <a:r>
              <a:rPr lang="ru-RU" sz="2800" dirty="0"/>
              <a:t>                   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4939-8382-1FB1-4973-5A74BFF14EAA}"/>
              </a:ext>
            </a:extLst>
          </p:cNvPr>
          <p:cNvSpPr txBox="1"/>
          <p:nvPr/>
        </p:nvSpPr>
        <p:spPr>
          <a:xfrm>
            <a:off x="2138684" y="107723"/>
            <a:ext cx="10340380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D4851-3CF4-BEB4-1268-4C43A6F592B9}"/>
              </a:ext>
            </a:extLst>
          </p:cNvPr>
          <p:cNvSpPr txBox="1"/>
          <p:nvPr/>
        </p:nvSpPr>
        <p:spPr>
          <a:xfrm>
            <a:off x="597744" y="1924472"/>
            <a:ext cx="11881320" cy="71287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+mn-lt"/>
                <a:cs typeface="+mn-cs"/>
              </a:rPr>
              <a:t>                                          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873213" y="0"/>
            <a:ext cx="131587" cy="97536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317824" y="340296"/>
            <a:ext cx="11000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МІНІСТЕРСТВО ОХОРОНИ  ЗДОРОВ’Я УКРАЇНИ</a:t>
            </a:r>
          </a:p>
          <a:p>
            <a:pPr algn="ctr"/>
            <a:r>
              <a:rPr lang="ru-RU" sz="2400" b="1" dirty="0"/>
              <a:t>ДНП «НАЦІОНАЛЬНИЙ ІНСТИТУТ РАКУ»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44535" y="1171293"/>
            <a:ext cx="9721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ПЛАН ЗВІТУ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202" y="1924472"/>
            <a:ext cx="12835598" cy="963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uk-UA" sz="2800" dirty="0" smtClean="0"/>
              <a:t>Планування</a:t>
            </a:r>
            <a:r>
              <a:rPr lang="uk-UA" sz="2800" dirty="0"/>
              <a:t>, </a:t>
            </a:r>
            <a:r>
              <a:rPr lang="uk-UA" sz="2400" dirty="0"/>
              <a:t>підготовка </a:t>
            </a:r>
            <a:r>
              <a:rPr lang="uk-UA" sz="2400" dirty="0" smtClean="0"/>
              <a:t>документів </a:t>
            </a:r>
            <a:r>
              <a:rPr lang="uk-UA" sz="2800" dirty="0" smtClean="0"/>
              <a:t>та </a:t>
            </a:r>
            <a:r>
              <a:rPr lang="uk-UA" sz="2800" b="1" dirty="0">
                <a:solidFill>
                  <a:srgbClr val="7030A0"/>
                </a:solidFill>
              </a:rPr>
              <a:t>організація </a:t>
            </a:r>
            <a:r>
              <a:rPr lang="uk-UA" sz="2800" b="1" dirty="0" smtClean="0">
                <a:solidFill>
                  <a:srgbClr val="7030A0"/>
                </a:solidFill>
              </a:rPr>
              <a:t>засідань вченої ради; </a:t>
            </a:r>
          </a:p>
          <a:p>
            <a:pPr marL="514350" indent="-514350">
              <a:buAutoNum type="arabicPeriod"/>
            </a:pPr>
            <a:r>
              <a:rPr lang="uk-UA" sz="2800" dirty="0" smtClean="0"/>
              <a:t>Адміністрування </a:t>
            </a:r>
            <a:r>
              <a:rPr lang="uk-UA" sz="2800" dirty="0"/>
              <a:t>та </a:t>
            </a:r>
            <a:r>
              <a:rPr lang="uk-UA" sz="2800" dirty="0">
                <a:solidFill>
                  <a:srgbClr val="7030A0"/>
                </a:solidFill>
              </a:rPr>
              <a:t>технічний </a:t>
            </a:r>
            <a:r>
              <a:rPr lang="uk-UA" sz="2800" dirty="0" smtClean="0">
                <a:solidFill>
                  <a:srgbClr val="7030A0"/>
                </a:solidFill>
              </a:rPr>
              <a:t>супровід </a:t>
            </a:r>
            <a:r>
              <a:rPr lang="uk-UA" sz="2800" b="1" dirty="0" smtClean="0">
                <a:solidFill>
                  <a:srgbClr val="7030A0"/>
                </a:solidFill>
              </a:rPr>
              <a:t>НДР;</a:t>
            </a:r>
          </a:p>
          <a:p>
            <a:r>
              <a:rPr lang="uk-UA" sz="2800" dirty="0"/>
              <a:t>3</a:t>
            </a:r>
            <a:r>
              <a:rPr lang="uk-UA" sz="2800" smtClean="0"/>
              <a:t>.  Організація </a:t>
            </a:r>
            <a:r>
              <a:rPr lang="uk-UA" sz="2800" dirty="0" smtClean="0"/>
              <a:t>та координація </a:t>
            </a:r>
            <a:r>
              <a:rPr lang="uk-UA" sz="2800" b="1" dirty="0" smtClean="0">
                <a:solidFill>
                  <a:srgbClr val="7030A0"/>
                </a:solidFill>
              </a:rPr>
              <a:t>ІНТЕРНАТУРИ;</a:t>
            </a:r>
          </a:p>
          <a:p>
            <a:r>
              <a:rPr lang="ru-RU" sz="2800" dirty="0"/>
              <a:t>4</a:t>
            </a:r>
            <a:r>
              <a:rPr lang="ru-RU" sz="2800" dirty="0" smtClean="0"/>
              <a:t>.  </a:t>
            </a:r>
            <a:r>
              <a:rPr lang="ru-RU" sz="2800" dirty="0" err="1" smtClean="0"/>
              <a:t>Організація</a:t>
            </a:r>
            <a:r>
              <a:rPr lang="ru-RU" sz="2800" dirty="0" smtClean="0"/>
              <a:t> </a:t>
            </a:r>
            <a:r>
              <a:rPr lang="ru-RU" sz="2800" dirty="0"/>
              <a:t>та </a:t>
            </a:r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dirty="0" err="1"/>
              <a:t>заходів</a:t>
            </a:r>
            <a:r>
              <a:rPr lang="ru-RU" sz="2800" dirty="0"/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БПР;</a:t>
            </a:r>
          </a:p>
          <a:p>
            <a:r>
              <a:rPr lang="ru-RU" sz="2800" dirty="0" smtClean="0"/>
              <a:t>5.  </a:t>
            </a:r>
            <a:r>
              <a:rPr lang="ru-RU" sz="2800" dirty="0" err="1" smtClean="0"/>
              <a:t>Організація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підготовки</a:t>
            </a:r>
            <a:r>
              <a:rPr lang="ru-RU" sz="2800" dirty="0" smtClean="0"/>
              <a:t> </a:t>
            </a:r>
            <a:r>
              <a:rPr lang="ru-RU" sz="2800" dirty="0"/>
              <a:t>(</a:t>
            </a:r>
            <a:r>
              <a:rPr lang="ru-RU" sz="2800" dirty="0" err="1"/>
              <a:t>наукова</a:t>
            </a:r>
            <a:r>
              <a:rPr lang="ru-RU" sz="2800" dirty="0"/>
              <a:t> </a:t>
            </a:r>
            <a:r>
              <a:rPr lang="ru-RU" sz="2800" dirty="0" err="1"/>
              <a:t>складова</a:t>
            </a:r>
            <a:r>
              <a:rPr lang="ru-RU" sz="2800" dirty="0"/>
              <a:t>) </a:t>
            </a:r>
            <a:r>
              <a:rPr lang="ru-RU" sz="2800" dirty="0" err="1"/>
              <a:t>здобувачів</a:t>
            </a:r>
            <a:r>
              <a:rPr lang="ru-RU" sz="2800" dirty="0"/>
              <a:t> </a:t>
            </a:r>
            <a:r>
              <a:rPr lang="ru-RU" sz="2800" dirty="0" err="1"/>
              <a:t>третього</a:t>
            </a:r>
            <a:r>
              <a:rPr lang="ru-RU" sz="2800" dirty="0"/>
              <a:t> </a:t>
            </a:r>
            <a:r>
              <a:rPr lang="ru-RU" sz="2800" dirty="0" err="1"/>
              <a:t>рівня</a:t>
            </a:r>
            <a:r>
              <a:rPr lang="ru-RU" sz="2800" dirty="0"/>
              <a:t> </a:t>
            </a:r>
            <a:r>
              <a:rPr lang="ru-RU" sz="2800" dirty="0" err="1"/>
              <a:t>освіти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7030A0"/>
                </a:solidFill>
              </a:rPr>
              <a:t>(АСПІРАНТУРА</a:t>
            </a:r>
            <a:r>
              <a:rPr lang="ru-RU" sz="2800" b="1" dirty="0" smtClean="0">
                <a:solidFill>
                  <a:srgbClr val="7030A0"/>
                </a:solidFill>
              </a:rPr>
              <a:t>);</a:t>
            </a:r>
          </a:p>
          <a:p>
            <a:r>
              <a:rPr lang="ru-RU" sz="2800" dirty="0" smtClean="0"/>
              <a:t>6. </a:t>
            </a:r>
            <a:r>
              <a:rPr lang="ru-RU" sz="2800" dirty="0" err="1"/>
              <a:t>Підготовка</a:t>
            </a:r>
            <a:r>
              <a:rPr lang="ru-RU" sz="2800" dirty="0"/>
              <a:t> </a:t>
            </a:r>
            <a:r>
              <a:rPr lang="ru-RU" sz="2800" dirty="0" err="1" smtClean="0"/>
              <a:t>документів</a:t>
            </a:r>
            <a:r>
              <a:rPr lang="ru-RU" sz="2800" dirty="0" smtClean="0"/>
              <a:t> </a:t>
            </a:r>
            <a:r>
              <a:rPr lang="ru-RU" sz="2800" dirty="0"/>
              <a:t>для </a:t>
            </a:r>
            <a:r>
              <a:rPr lang="ru-RU" sz="2800" dirty="0" err="1"/>
              <a:t>розгляду</a:t>
            </a:r>
            <a:r>
              <a:rPr lang="ru-RU" sz="2800" dirty="0"/>
              <a:t> та </a:t>
            </a:r>
            <a:r>
              <a:rPr lang="ru-RU" sz="2800" b="1" dirty="0">
                <a:solidFill>
                  <a:srgbClr val="7030A0"/>
                </a:solidFill>
              </a:rPr>
              <a:t>ПРИСВОЄННЯ ВЧЕНИХ ЗВАНЬ, ПОДАННЯ ДО НАГОРОД</a:t>
            </a:r>
            <a:r>
              <a:rPr lang="ru-RU" sz="2800" dirty="0"/>
              <a:t> </a:t>
            </a:r>
            <a:r>
              <a:rPr lang="ru-RU" sz="2800" dirty="0" err="1"/>
              <a:t>вченою</a:t>
            </a:r>
            <a:r>
              <a:rPr lang="ru-RU" sz="2800" dirty="0"/>
              <a:t> </a:t>
            </a:r>
            <a:r>
              <a:rPr lang="ru-RU" sz="2800" dirty="0" smtClean="0"/>
              <a:t>радою;</a:t>
            </a:r>
            <a:endParaRPr lang="ru-RU" sz="2800" dirty="0"/>
          </a:p>
          <a:p>
            <a:r>
              <a:rPr lang="ru-RU" sz="3200" dirty="0" smtClean="0"/>
              <a:t>7. </a:t>
            </a:r>
            <a:r>
              <a:rPr lang="ru-RU" sz="2800" dirty="0" smtClean="0"/>
              <a:t>Участь </a:t>
            </a:r>
            <a:r>
              <a:rPr lang="ru-RU" sz="2800" dirty="0"/>
              <a:t>у </a:t>
            </a:r>
            <a:r>
              <a:rPr lang="ru-RU" sz="2800" b="1" dirty="0" err="1">
                <a:solidFill>
                  <a:srgbClr val="7030A0"/>
                </a:solidFill>
              </a:rPr>
              <a:t>роботі</a:t>
            </a:r>
            <a:r>
              <a:rPr lang="ru-RU" sz="2800" b="1" dirty="0">
                <a:solidFill>
                  <a:srgbClr val="7030A0"/>
                </a:solidFill>
              </a:rPr>
              <a:t> ПРОСТІЙНОДІЮЧИХ КОМІСІЙ ДНП «НІР».</a:t>
            </a:r>
          </a:p>
          <a:p>
            <a:r>
              <a:rPr lang="ru-RU" sz="2800" dirty="0" smtClean="0"/>
              <a:t>8. </a:t>
            </a:r>
            <a:r>
              <a:rPr lang="ru-RU" sz="2800" dirty="0" err="1"/>
              <a:t>Проведення</a:t>
            </a:r>
            <a:r>
              <a:rPr lang="ru-RU" sz="2800" dirty="0"/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обліку</a:t>
            </a:r>
            <a:r>
              <a:rPr lang="ru-RU" sz="2800" b="1" dirty="0">
                <a:solidFill>
                  <a:srgbClr val="7030A0"/>
                </a:solidFill>
              </a:rPr>
              <a:t> НАУКОВИХ ПУБЛІКАЦІЙ </a:t>
            </a:r>
            <a:r>
              <a:rPr lang="ru-RU" sz="2800" dirty="0" err="1" smtClean="0"/>
              <a:t>співробітників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9. </a:t>
            </a:r>
            <a:r>
              <a:rPr lang="ru-RU" sz="2800" dirty="0" err="1"/>
              <a:t>Технічна</a:t>
            </a:r>
            <a:r>
              <a:rPr lang="ru-RU" sz="2800" dirty="0"/>
              <a:t> </a:t>
            </a:r>
            <a:r>
              <a:rPr lang="ru-RU" sz="2800" dirty="0" err="1" smtClean="0"/>
              <a:t>підтримка</a:t>
            </a:r>
            <a:r>
              <a:rPr lang="ru-RU" sz="2800" dirty="0" smtClean="0"/>
              <a:t> </a:t>
            </a:r>
            <a:r>
              <a:rPr lang="ru-RU" sz="2800" b="1" dirty="0">
                <a:solidFill>
                  <a:srgbClr val="7030A0"/>
                </a:solidFill>
              </a:rPr>
              <a:t>ЖУРНАЛУ «КЛІНІЧНА ОНКОЛОГІЯ</a:t>
            </a:r>
            <a:r>
              <a:rPr lang="ru-RU" sz="2800" b="1" dirty="0" smtClean="0">
                <a:solidFill>
                  <a:srgbClr val="7030A0"/>
                </a:solidFill>
              </a:rPr>
              <a:t>»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10. </a:t>
            </a:r>
            <a:r>
              <a:rPr lang="ru-RU" sz="2800" dirty="0" err="1"/>
              <a:t>Координація</a:t>
            </a:r>
            <a:r>
              <a:rPr lang="ru-RU" sz="2800" dirty="0"/>
              <a:t> </a:t>
            </a:r>
            <a:r>
              <a:rPr lang="ru-RU" sz="2800" dirty="0" err="1"/>
              <a:t>розробок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7030A0"/>
                </a:solidFill>
              </a:rPr>
              <a:t>(КЛІНІЧНИХ ПРОТОКОЛІВ</a:t>
            </a:r>
            <a:r>
              <a:rPr lang="ru-RU" sz="2800" b="1" dirty="0" smtClean="0">
                <a:solidFill>
                  <a:srgbClr val="7030A0"/>
                </a:solidFill>
              </a:rPr>
              <a:t>) </a:t>
            </a:r>
            <a:r>
              <a:rPr lang="ru-RU" sz="2800" dirty="0" err="1"/>
              <a:t>підрозділами</a:t>
            </a:r>
            <a:r>
              <a:rPr lang="ru-RU" sz="2800" dirty="0"/>
              <a:t> ДНП «НІР</a:t>
            </a:r>
            <a:r>
              <a:rPr lang="ru-RU" sz="2800" dirty="0" smtClean="0"/>
              <a:t>»;</a:t>
            </a:r>
            <a:endParaRPr lang="ru-RU" sz="2800" dirty="0"/>
          </a:p>
          <a:p>
            <a:r>
              <a:rPr lang="ru-RU" sz="2800" dirty="0" smtClean="0"/>
              <a:t>11. </a:t>
            </a:r>
            <a:r>
              <a:rPr lang="ru-RU" sz="2800" dirty="0"/>
              <a:t>Робота В </a:t>
            </a:r>
            <a:r>
              <a:rPr lang="ru-RU" sz="2800" b="1" dirty="0">
                <a:solidFill>
                  <a:srgbClr val="7030A0"/>
                </a:solidFill>
              </a:rPr>
              <a:t>СИСТЕМІ</a:t>
            </a:r>
            <a:r>
              <a:rPr lang="ru-RU" sz="2800" dirty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ЄДЕБО</a:t>
            </a:r>
            <a:r>
              <a:rPr lang="ru-RU" sz="2800" dirty="0">
                <a:solidFill>
                  <a:srgbClr val="7030A0"/>
                </a:solidFill>
              </a:rPr>
              <a:t> МОН </a:t>
            </a:r>
            <a:r>
              <a:rPr lang="ru-RU" sz="2800" dirty="0" err="1" smtClean="0"/>
              <a:t>України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12. </a:t>
            </a:r>
            <a:r>
              <a:rPr lang="ru-RU" sz="2800" dirty="0" err="1"/>
              <a:t>Моніторинг</a:t>
            </a:r>
            <a:r>
              <a:rPr lang="ru-RU" sz="2800" dirty="0"/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міжнародного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реєстру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ORCID</a:t>
            </a:r>
            <a:r>
              <a:rPr lang="uk-UA" sz="28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uk-UA" sz="2800" dirty="0" smtClean="0"/>
              <a:t>13. </a:t>
            </a:r>
            <a:r>
              <a:rPr lang="ru-RU" sz="2800" dirty="0" err="1" smtClean="0"/>
              <a:t>Започатк.практичної</a:t>
            </a:r>
            <a:r>
              <a:rPr lang="ru-RU" sz="2800" dirty="0" smtClean="0"/>
              <a:t> </a:t>
            </a:r>
            <a:r>
              <a:rPr lang="ru-RU" sz="2800" dirty="0">
                <a:solidFill>
                  <a:srgbClr val="7030A0"/>
                </a:solidFill>
              </a:rPr>
              <a:t>ПІДГОТОВКИ </a:t>
            </a:r>
            <a:r>
              <a:rPr lang="ru-RU" sz="2800" b="1" dirty="0">
                <a:solidFill>
                  <a:srgbClr val="7030A0"/>
                </a:solidFill>
              </a:rPr>
              <a:t>МЕДИЧНИХ </a:t>
            </a:r>
            <a:r>
              <a:rPr lang="ru-RU" sz="2800" b="1" dirty="0" smtClean="0">
                <a:solidFill>
                  <a:srgbClr val="7030A0"/>
                </a:solidFill>
              </a:rPr>
              <a:t>СЕСТЕР</a:t>
            </a:r>
            <a:r>
              <a:rPr lang="ru-RU" sz="2800" dirty="0" smtClean="0">
                <a:solidFill>
                  <a:srgbClr val="7030A0"/>
                </a:solidFill>
              </a:rPr>
              <a:t>;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uk-UA" sz="2800" dirty="0" smtClean="0"/>
              <a:t>14. </a:t>
            </a:r>
            <a:r>
              <a:rPr lang="uk-UA" sz="2800" b="1" dirty="0" smtClean="0">
                <a:solidFill>
                  <a:srgbClr val="7030A0"/>
                </a:solidFill>
              </a:rPr>
              <a:t>ПЛАНИ на 2024 р.</a:t>
            </a:r>
            <a:endParaRPr lang="en-US" sz="2800" b="1" dirty="0">
              <a:solidFill>
                <a:srgbClr val="7030A0"/>
              </a:solidFill>
            </a:endParaRPr>
          </a:p>
          <a:p>
            <a:endParaRPr lang="ru-RU" sz="3200" dirty="0"/>
          </a:p>
          <a:p>
            <a:endParaRPr lang="ru-RU" sz="3200" dirty="0"/>
          </a:p>
          <a:p>
            <a:endParaRPr lang="ru-RU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88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3848" y="844352"/>
            <a:ext cx="11161240" cy="613094"/>
          </a:xfrm>
        </p:spPr>
        <p:txBody>
          <a:bodyPr/>
          <a:lstStyle/>
          <a:p>
            <a:r>
              <a:rPr lang="uk-UA" sz="4000" b="1" dirty="0">
                <a:solidFill>
                  <a:srgbClr val="C00000"/>
                </a:solidFill>
              </a:rPr>
              <a:t>8</a:t>
            </a:r>
            <a:r>
              <a:rPr lang="uk-UA" sz="4000" b="1" dirty="0" smtClean="0">
                <a:solidFill>
                  <a:srgbClr val="7030A0"/>
                </a:solidFill>
              </a:rPr>
              <a:t> засідань вчених рад ДНП «НІР» у 2023 році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038284"/>
              </p:ext>
            </p:extLst>
          </p:nvPr>
        </p:nvGraphicFramePr>
        <p:xfrm>
          <a:off x="741760" y="1473199"/>
          <a:ext cx="11368960" cy="6721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3857">
                  <a:extLst>
                    <a:ext uri="{9D8B030D-6E8A-4147-A177-3AD203B41FA5}">
                      <a16:colId xmlns:a16="http://schemas.microsoft.com/office/drawing/2014/main" val="2324538603"/>
                    </a:ext>
                  </a:extLst>
                </a:gridCol>
                <a:gridCol w="5610655">
                  <a:extLst>
                    <a:ext uri="{9D8B030D-6E8A-4147-A177-3AD203B41FA5}">
                      <a16:colId xmlns:a16="http://schemas.microsoft.com/office/drawing/2014/main" val="1712015622"/>
                    </a:ext>
                  </a:extLst>
                </a:gridCol>
                <a:gridCol w="3174448">
                  <a:extLst>
                    <a:ext uri="{9D8B030D-6E8A-4147-A177-3AD203B41FA5}">
                      <a16:colId xmlns:a16="http://schemas.microsoft.com/office/drawing/2014/main" val="1545784392"/>
                    </a:ext>
                  </a:extLst>
                </a:gridCol>
              </a:tblGrid>
              <a:tr h="385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ЗАСІДАННЯ ВР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solidFill>
                            <a:srgbClr val="FF0000"/>
                          </a:solidFill>
                          <a:effectLst/>
                        </a:rPr>
                        <a:t>Кількість </a:t>
                      </a:r>
                      <a:r>
                        <a:rPr lang="uk-UA" sz="2400" kern="100" dirty="0" smtClean="0">
                          <a:solidFill>
                            <a:srgbClr val="FF0000"/>
                          </a:solidFill>
                          <a:effectLst/>
                        </a:rPr>
                        <a:t>прийнятих</a:t>
                      </a:r>
                      <a:r>
                        <a:rPr lang="uk-UA" sz="2400" kern="1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рішень</a:t>
                      </a:r>
                      <a:endParaRPr lang="en-US" sz="1800" kern="100" dirty="0">
                        <a:solidFill>
                          <a:srgbClr val="FF0000"/>
                        </a:solidFill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Дати проведення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6627077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ПРОТОКОЛ № 1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засідання вченої ради ДНП </a:t>
                      </a:r>
                      <a:r>
                        <a:rPr lang="uk-UA" sz="2400" kern="100" dirty="0" smtClean="0">
                          <a:effectLst/>
                        </a:rPr>
                        <a:t>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- 8 рішень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23 березня 2023 р.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7183892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2 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- 5 рішень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27 квітня 2023 р.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8566204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3 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- 3 рішення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25 травня 2023 р.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0248032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4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- 8 рішень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20 липня 2023 р.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821627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5 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- 6 рішень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05 вересня 2023 р.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955775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6 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- 2 рішення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12 жовтня 2023 р.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6700446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>
                          <a:effectLst/>
                        </a:rPr>
                        <a:t>ПРОТОКОЛ № 7 </a:t>
                      </a:r>
                      <a:endParaRPr lang="en-US" sz="18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- 3 рішення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21 листопада 2023 р.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2727674"/>
                  </a:ext>
                </a:extLst>
              </a:tr>
              <a:tr h="791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ПРОТОКОЛ № 8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засідання вченої ради ДНП «НІР»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 smtClean="0">
                          <a:effectLst/>
                        </a:rPr>
                        <a:t>- 6 рішень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kern="100" dirty="0">
                          <a:effectLst/>
                        </a:rPr>
                        <a:t>14 грудня 2023 р.</a:t>
                      </a:r>
                      <a:endParaRPr lang="en-US" sz="18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738842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2368" y="8330291"/>
            <a:ext cx="119587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За </a:t>
            </a:r>
            <a:r>
              <a:rPr lang="ru-RU" dirty="0" smtClean="0">
                <a:solidFill>
                  <a:srgbClr val="7030A0"/>
                </a:solidFill>
              </a:rPr>
              <a:t>2023 </a:t>
            </a:r>
            <a:r>
              <a:rPr lang="ru-RU" dirty="0" err="1">
                <a:solidFill>
                  <a:srgbClr val="7030A0"/>
                </a:solidFill>
              </a:rPr>
              <a:t>рік</a:t>
            </a:r>
            <a:r>
              <a:rPr lang="ru-RU" dirty="0">
                <a:solidFill>
                  <a:srgbClr val="7030A0"/>
                </a:solidFill>
              </a:rPr>
              <a:t> на </a:t>
            </a:r>
            <a:r>
              <a:rPr lang="ru-RU" dirty="0" err="1">
                <a:solidFill>
                  <a:srgbClr val="7030A0"/>
                </a:solidFill>
              </a:rPr>
              <a:t>засіданнях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вченої</a:t>
            </a:r>
            <a:r>
              <a:rPr lang="ru-RU" dirty="0">
                <a:solidFill>
                  <a:srgbClr val="7030A0"/>
                </a:solidFill>
              </a:rPr>
              <a:t> ради </a:t>
            </a:r>
            <a:r>
              <a:rPr lang="ru-RU" dirty="0" err="1">
                <a:solidFill>
                  <a:srgbClr val="7030A0"/>
                </a:solidFill>
              </a:rPr>
              <a:t>було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прийнято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41 </a:t>
            </a:r>
            <a:r>
              <a:rPr lang="ru-RU" dirty="0" err="1">
                <a:solidFill>
                  <a:srgbClr val="C00000"/>
                </a:solidFill>
              </a:rPr>
              <a:t>рішення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67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1800" y="700336"/>
            <a:ext cx="11903000" cy="6188570"/>
          </a:xfrm>
        </p:spPr>
        <p:txBody>
          <a:bodyPr/>
          <a:lstStyle/>
          <a:p>
            <a:r>
              <a:rPr lang="uk-UA" b="1" dirty="0" smtClean="0">
                <a:solidFill>
                  <a:srgbClr val="7030A0"/>
                </a:solidFill>
              </a:rPr>
              <a:t>ПРОТОКОЛ № 1</a:t>
            </a:r>
            <a:r>
              <a:rPr lang="uk-UA" b="1" dirty="0" smtClean="0"/>
              <a:t> – 8 рішень (</a:t>
            </a:r>
            <a:r>
              <a:rPr lang="uk-UA" dirty="0" smtClean="0"/>
              <a:t>затвердження клінічних протоколів, висунення на вч. зв. </a:t>
            </a:r>
            <a:r>
              <a:rPr lang="uk-UA" b="1" dirty="0" smtClean="0"/>
              <a:t>«старший дослідник»  Кравця О.В., продовження</a:t>
            </a:r>
            <a:r>
              <a:rPr lang="uk-UA" dirty="0" smtClean="0"/>
              <a:t> аспірантці </a:t>
            </a:r>
            <a:r>
              <a:rPr lang="uk-UA" dirty="0" err="1" smtClean="0"/>
              <a:t>Рекуті</a:t>
            </a:r>
            <a:r>
              <a:rPr lang="uk-UA" dirty="0" smtClean="0"/>
              <a:t> </a:t>
            </a:r>
            <a:r>
              <a:rPr lang="uk-UA" b="1" dirty="0" smtClean="0"/>
              <a:t>академічної відпустки</a:t>
            </a:r>
            <a:r>
              <a:rPr lang="uk-UA" dirty="0" smtClean="0"/>
              <a:t>, </a:t>
            </a:r>
            <a:r>
              <a:rPr lang="ru-RU" dirty="0" err="1" smtClean="0"/>
              <a:t>затвердження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 smtClean="0"/>
              <a:t>публікації</a:t>
            </a:r>
            <a:r>
              <a:rPr lang="ru-RU" dirty="0" smtClean="0"/>
              <a:t> 2 </a:t>
            </a:r>
            <a:r>
              <a:rPr lang="ru-RU" b="1" dirty="0" err="1" smtClean="0"/>
              <a:t>інформаційних</a:t>
            </a:r>
            <a:r>
              <a:rPr lang="ru-RU" b="1" dirty="0" smtClean="0"/>
              <a:t> </a:t>
            </a:r>
            <a:r>
              <a:rPr lang="ru-RU" b="1" dirty="0" err="1" smtClean="0"/>
              <a:t>листів</a:t>
            </a:r>
            <a:r>
              <a:rPr lang="ru-RU" b="1" dirty="0" smtClean="0"/>
              <a:t>, </a:t>
            </a:r>
            <a:r>
              <a:rPr lang="ru-RU" dirty="0" err="1" smtClean="0"/>
              <a:t>затвердження</a:t>
            </a:r>
            <a:r>
              <a:rPr lang="ru-RU" dirty="0" smtClean="0"/>
              <a:t> </a:t>
            </a:r>
            <a:r>
              <a:rPr lang="ru-RU" b="1" dirty="0" err="1" smtClean="0"/>
              <a:t>навчальних</a:t>
            </a:r>
            <a:r>
              <a:rPr lang="ru-RU" b="1" dirty="0" smtClean="0"/>
              <a:t> </a:t>
            </a:r>
            <a:r>
              <a:rPr lang="ru-RU" b="1" dirty="0" err="1" smtClean="0"/>
              <a:t>планів</a:t>
            </a:r>
            <a:r>
              <a:rPr lang="ru-RU" b="1" dirty="0" smtClean="0"/>
              <a:t> і </a:t>
            </a:r>
            <a:r>
              <a:rPr lang="ru-RU" b="1" dirty="0" err="1" smtClean="0"/>
              <a:t>програм</a:t>
            </a:r>
            <a:r>
              <a:rPr lang="ru-RU" b="1" dirty="0" smtClean="0"/>
              <a:t> </a:t>
            </a:r>
            <a:r>
              <a:rPr lang="ru-RU" dirty="0" err="1" smtClean="0"/>
              <a:t>авторських</a:t>
            </a:r>
            <a:r>
              <a:rPr lang="ru-RU" dirty="0" smtClean="0"/>
              <a:t> </a:t>
            </a:r>
            <a:r>
              <a:rPr lang="ru-RU" dirty="0" err="1" smtClean="0"/>
              <a:t>семінарів</a:t>
            </a:r>
            <a:r>
              <a:rPr lang="ru-RU" dirty="0" smtClean="0"/>
              <a:t>, </a:t>
            </a:r>
            <a:r>
              <a:rPr lang="ru-RU" dirty="0" err="1" smtClean="0"/>
              <a:t>майстер-класів</a:t>
            </a:r>
            <a:r>
              <a:rPr lang="ru-RU" dirty="0" smtClean="0"/>
              <a:t>);</a:t>
            </a:r>
          </a:p>
          <a:p>
            <a:r>
              <a:rPr lang="uk-UA" b="1" dirty="0">
                <a:solidFill>
                  <a:srgbClr val="7030A0"/>
                </a:solidFill>
              </a:rPr>
              <a:t>ПРОТОКОЛ № </a:t>
            </a:r>
            <a:r>
              <a:rPr lang="uk-UA" b="1" dirty="0" smtClean="0">
                <a:solidFill>
                  <a:srgbClr val="7030A0"/>
                </a:solidFill>
              </a:rPr>
              <a:t>2 </a:t>
            </a:r>
            <a:r>
              <a:rPr lang="uk-UA" b="1" dirty="0" smtClean="0"/>
              <a:t>(</a:t>
            </a:r>
            <a:r>
              <a:rPr lang="uk-UA" dirty="0" smtClean="0"/>
              <a:t>27 </a:t>
            </a:r>
            <a:r>
              <a:rPr lang="uk-UA" dirty="0"/>
              <a:t>квітня 2023 </a:t>
            </a:r>
            <a:r>
              <a:rPr lang="uk-UA" dirty="0" smtClean="0"/>
              <a:t>р). </a:t>
            </a:r>
            <a:r>
              <a:rPr lang="uk-UA" b="1" dirty="0" smtClean="0"/>
              <a:t>– 5 рішень</a:t>
            </a:r>
            <a:endParaRPr lang="uk-UA" b="1" dirty="0"/>
          </a:p>
          <a:p>
            <a:r>
              <a:rPr lang="uk-UA" dirty="0"/>
              <a:t>1.	</a:t>
            </a:r>
            <a:r>
              <a:rPr lang="uk-UA" dirty="0" smtClean="0"/>
              <a:t>Затвердити </a:t>
            </a:r>
            <a:r>
              <a:rPr lang="uk-UA" b="1" dirty="0"/>
              <a:t>клінічні протоколи </a:t>
            </a:r>
            <a:r>
              <a:rPr lang="uk-UA" dirty="0"/>
              <a:t>(внутрішні).</a:t>
            </a:r>
          </a:p>
          <a:p>
            <a:r>
              <a:rPr lang="uk-UA" dirty="0"/>
              <a:t>2.	Затвердити </a:t>
            </a:r>
            <a:r>
              <a:rPr lang="uk-UA" b="1" dirty="0"/>
              <a:t>НОВИЙ протокол «</a:t>
            </a:r>
            <a:r>
              <a:rPr lang="uk-UA" b="1" dirty="0" err="1"/>
              <a:t>Нутритивна</a:t>
            </a:r>
            <a:r>
              <a:rPr lang="uk-UA" b="1" dirty="0"/>
              <a:t> підтримка при онкологічних захворюваннях».</a:t>
            </a:r>
          </a:p>
          <a:p>
            <a:r>
              <a:rPr lang="uk-UA" dirty="0"/>
              <a:t>3.	Затвердити </a:t>
            </a:r>
            <a:r>
              <a:rPr lang="uk-UA" b="1" dirty="0"/>
              <a:t>Положення про порядок проведення конкурсу на заміщення вакантних наукових посад </a:t>
            </a:r>
            <a:r>
              <a:rPr lang="uk-UA" dirty="0"/>
              <a:t>у ДНП «Національний інститут раку</a:t>
            </a:r>
            <a:r>
              <a:rPr lang="uk-UA" dirty="0" smtClean="0"/>
              <a:t>».</a:t>
            </a:r>
            <a:r>
              <a:rPr lang="uk-UA" b="1" dirty="0"/>
              <a:t> </a:t>
            </a:r>
            <a:r>
              <a:rPr lang="uk-UA" b="1" dirty="0" err="1"/>
              <a:t>проєкти</a:t>
            </a:r>
            <a:r>
              <a:rPr lang="uk-UA" b="1" dirty="0"/>
              <a:t> навчальних програм авторських семінарів</a:t>
            </a:r>
            <a:endParaRPr lang="uk-UA" dirty="0"/>
          </a:p>
          <a:p>
            <a:r>
              <a:rPr lang="uk-UA" dirty="0"/>
              <a:t>4.	</a:t>
            </a:r>
            <a:r>
              <a:rPr lang="uk-UA" dirty="0" smtClean="0"/>
              <a:t>Затвердити </a:t>
            </a:r>
            <a:r>
              <a:rPr lang="ru-RU" b="1" dirty="0" err="1"/>
              <a:t>проєкти</a:t>
            </a:r>
            <a:r>
              <a:rPr lang="ru-RU" b="1" dirty="0"/>
              <a:t> </a:t>
            </a:r>
            <a:r>
              <a:rPr lang="ru-RU" b="1" dirty="0" err="1"/>
              <a:t>навчальних</a:t>
            </a:r>
            <a:r>
              <a:rPr lang="ru-RU" b="1" dirty="0"/>
              <a:t> </a:t>
            </a:r>
            <a:r>
              <a:rPr lang="ru-RU" b="1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авторських</a:t>
            </a:r>
            <a:r>
              <a:rPr lang="ru-RU" dirty="0"/>
              <a:t> </a:t>
            </a:r>
            <a:r>
              <a:rPr lang="ru-RU" dirty="0" err="1"/>
              <a:t>семінарів</a:t>
            </a:r>
            <a:r>
              <a:rPr lang="ru-RU" dirty="0"/>
              <a:t>.</a:t>
            </a:r>
            <a:endParaRPr lang="uk-UA" dirty="0"/>
          </a:p>
          <a:p>
            <a:r>
              <a:rPr lang="uk-UA" dirty="0"/>
              <a:t>5.	Затвердити до публікації </a:t>
            </a:r>
            <a:r>
              <a:rPr lang="uk-UA" b="1" dirty="0"/>
              <a:t>методичні рекомендації </a:t>
            </a:r>
            <a:r>
              <a:rPr lang="uk-UA" dirty="0"/>
              <a:t>«Методика лікування хворих на рак грудної залози з високим ризиком рецидиву». Укладачі: </a:t>
            </a:r>
            <a:r>
              <a:rPr lang="uk-UA" dirty="0" err="1"/>
              <a:t>Смоланка</a:t>
            </a:r>
            <a:r>
              <a:rPr lang="uk-UA" dirty="0"/>
              <a:t> І.І., Орел В.Е., </a:t>
            </a:r>
            <a:r>
              <a:rPr lang="uk-UA" dirty="0" err="1"/>
              <a:t>Досенко</a:t>
            </a:r>
            <a:r>
              <a:rPr lang="uk-UA" dirty="0"/>
              <a:t> І.В., Ляшенко А.О., </a:t>
            </a:r>
            <a:r>
              <a:rPr lang="uk-UA" dirty="0" err="1"/>
              <a:t>Лигирда</a:t>
            </a:r>
            <a:r>
              <a:rPr lang="uk-UA" dirty="0"/>
              <a:t> О.Ф., Лобода А.Д., </a:t>
            </a:r>
            <a:r>
              <a:rPr lang="uk-UA" dirty="0" err="1"/>
              <a:t>Супруненко</a:t>
            </a:r>
            <a:r>
              <a:rPr lang="uk-UA" dirty="0"/>
              <a:t> О.А., Іванкова О.М., </a:t>
            </a:r>
            <a:r>
              <a:rPr lang="uk-UA" dirty="0" err="1"/>
              <a:t>Смоланка</a:t>
            </a:r>
            <a:r>
              <a:rPr lang="uk-UA" dirty="0"/>
              <a:t> І.І. (</a:t>
            </a:r>
            <a:r>
              <a:rPr lang="uk-UA" dirty="0" err="1"/>
              <a:t>мол</a:t>
            </a:r>
            <a:r>
              <a:rPr lang="uk-UA" dirty="0"/>
              <a:t>.).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52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4939-8382-1FB1-4973-5A74BFF14EAA}"/>
              </a:ext>
            </a:extLst>
          </p:cNvPr>
          <p:cNvSpPr txBox="1"/>
          <p:nvPr/>
        </p:nvSpPr>
        <p:spPr>
          <a:xfrm>
            <a:off x="2325936" y="340296"/>
            <a:ext cx="10340380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D4851-3CF4-BEB4-1268-4C43A6F592B9}"/>
              </a:ext>
            </a:extLst>
          </p:cNvPr>
          <p:cNvSpPr txBox="1"/>
          <p:nvPr/>
        </p:nvSpPr>
        <p:spPr>
          <a:xfrm>
            <a:off x="597744" y="1924472"/>
            <a:ext cx="11881320" cy="71287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+mn-lt"/>
                <a:cs typeface="+mn-cs"/>
              </a:rPr>
              <a:t>                                          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873213" y="0"/>
            <a:ext cx="131587" cy="97536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974135" y="601371"/>
            <a:ext cx="11000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МІНІСТЕРСТВО ОХОРОНИ  ЗДОРОВ’Я УКРАЇНИ</a:t>
            </a:r>
          </a:p>
          <a:p>
            <a:pPr algn="ctr"/>
            <a:r>
              <a:rPr lang="ru-RU" sz="2400" b="1" dirty="0"/>
              <a:t>ДНП «НАЦІОНАЛЬНИЙ ІНСТИТУТ РАКУ»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0847" y="1780456"/>
            <a:ext cx="12025336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1. Організація </a:t>
            </a:r>
            <a:r>
              <a:rPr lang="uk-UA" sz="2400" dirty="0"/>
              <a:t>та технічний супровід </a:t>
            </a:r>
            <a:r>
              <a:rPr lang="uk-UA" sz="2400" dirty="0" err="1"/>
              <a:t>проєктів</a:t>
            </a:r>
            <a:r>
              <a:rPr lang="uk-UA" sz="2400" dirty="0"/>
              <a:t> </a:t>
            </a:r>
            <a:r>
              <a:rPr lang="uk-UA" sz="2400" b="1" dirty="0">
                <a:solidFill>
                  <a:srgbClr val="C00000"/>
                </a:solidFill>
              </a:rPr>
              <a:t>14 </a:t>
            </a:r>
            <a:r>
              <a:rPr lang="uk-UA" sz="2400" b="1" dirty="0" smtClean="0">
                <a:solidFill>
                  <a:srgbClr val="C00000"/>
                </a:solidFill>
              </a:rPr>
              <a:t>тем </a:t>
            </a:r>
            <a:r>
              <a:rPr lang="uk-UA" sz="2400" b="1" dirty="0">
                <a:solidFill>
                  <a:srgbClr val="C00000"/>
                </a:solidFill>
              </a:rPr>
              <a:t>НДР </a:t>
            </a:r>
            <a:r>
              <a:rPr lang="uk-UA" sz="2400" dirty="0"/>
              <a:t>до Конкурсу МОЗ України </a:t>
            </a:r>
            <a:r>
              <a:rPr lang="uk-UA" sz="2400" b="1" dirty="0">
                <a:solidFill>
                  <a:srgbClr val="7030A0"/>
                </a:solidFill>
              </a:rPr>
              <a:t>(</a:t>
            </a:r>
            <a:r>
              <a:rPr lang="uk-UA" sz="2000" b="1" dirty="0">
                <a:solidFill>
                  <a:srgbClr val="7030A0"/>
                </a:solidFill>
              </a:rPr>
              <a:t>Наказ МОЗ України від 29 грудня 2022 року № 2376."</a:t>
            </a:r>
            <a:r>
              <a:rPr lang="uk-UA" sz="1800" dirty="0"/>
              <a:t>Про оголошення конкурсного відбору </a:t>
            </a:r>
            <a:r>
              <a:rPr lang="uk-UA" sz="1800" dirty="0" err="1"/>
              <a:t>проєктів</a:t>
            </a:r>
            <a:r>
              <a:rPr lang="uk-UA" sz="1800" dirty="0"/>
              <a:t> наукових досліджень і розробок, виконання яких розпочнеться у 2023 році")</a:t>
            </a:r>
            <a:r>
              <a:rPr lang="uk-UA" sz="2000" dirty="0"/>
              <a:t>:</a:t>
            </a:r>
          </a:p>
          <a:p>
            <a:r>
              <a:rPr lang="uk-UA" sz="2400" dirty="0"/>
              <a:t>з них: </a:t>
            </a:r>
            <a:r>
              <a:rPr lang="uk-UA" sz="2400" b="1" dirty="0">
                <a:solidFill>
                  <a:srgbClr val="C00000"/>
                </a:solidFill>
              </a:rPr>
              <a:t>12 –</a:t>
            </a:r>
            <a:r>
              <a:rPr lang="uk-UA" sz="2400" dirty="0"/>
              <a:t> прикладних, </a:t>
            </a:r>
            <a:r>
              <a:rPr lang="uk-UA" sz="2400" b="1" dirty="0">
                <a:solidFill>
                  <a:srgbClr val="C00000"/>
                </a:solidFill>
              </a:rPr>
              <a:t>2</a:t>
            </a:r>
            <a:r>
              <a:rPr lang="uk-UA" sz="2400" dirty="0"/>
              <a:t> – фундаментальних.</a:t>
            </a:r>
          </a:p>
          <a:p>
            <a:r>
              <a:rPr lang="uk-UA" sz="2400" dirty="0"/>
              <a:t>-	</a:t>
            </a:r>
            <a:r>
              <a:rPr lang="uk-UA" sz="2400" b="1" dirty="0">
                <a:solidFill>
                  <a:srgbClr val="C00000"/>
                </a:solidFill>
              </a:rPr>
              <a:t>5</a:t>
            </a:r>
            <a:r>
              <a:rPr lang="uk-UA" sz="2400" dirty="0"/>
              <a:t> прикладних НДР – </a:t>
            </a:r>
            <a:r>
              <a:rPr lang="uk-UA" sz="2400" b="1" dirty="0" smtClean="0"/>
              <a:t>завершені; </a:t>
            </a:r>
            <a:r>
              <a:rPr lang="uk-UA" sz="2400" b="1" dirty="0" smtClean="0">
                <a:solidFill>
                  <a:srgbClr val="C00000"/>
                </a:solidFill>
              </a:rPr>
              <a:t>9 </a:t>
            </a:r>
            <a:r>
              <a:rPr lang="uk-UA" sz="2400" b="1" dirty="0">
                <a:solidFill>
                  <a:srgbClr val="C00000"/>
                </a:solidFill>
              </a:rPr>
              <a:t>– </a:t>
            </a: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перехідні</a:t>
            </a:r>
            <a:r>
              <a:rPr lang="uk-UA" sz="2400" b="1" dirty="0">
                <a:solidFill>
                  <a:srgbClr val="7030A0"/>
                </a:solidFill>
              </a:rPr>
              <a:t> </a:t>
            </a:r>
            <a:r>
              <a:rPr lang="uk-UA" sz="2400" dirty="0"/>
              <a:t>тематики.</a:t>
            </a:r>
          </a:p>
          <a:p>
            <a:r>
              <a:rPr lang="uk-UA" sz="2400" dirty="0"/>
              <a:t>Розмір фінансування </a:t>
            </a:r>
            <a:r>
              <a:rPr lang="uk-UA" sz="2400" b="1" dirty="0"/>
              <a:t>у 2023 </a:t>
            </a:r>
            <a:r>
              <a:rPr lang="uk-UA" sz="2400" dirty="0"/>
              <a:t>році – </a:t>
            </a:r>
            <a:r>
              <a:rPr lang="uk-UA" sz="2400" b="1" dirty="0">
                <a:solidFill>
                  <a:srgbClr val="C00000"/>
                </a:solidFill>
              </a:rPr>
              <a:t>8041,16 </a:t>
            </a:r>
            <a:r>
              <a:rPr lang="uk-UA" sz="2400" dirty="0"/>
              <a:t>тис. грн.</a:t>
            </a:r>
          </a:p>
          <a:p>
            <a:r>
              <a:rPr lang="uk-UA" sz="2400" dirty="0"/>
              <a:t>Розмір фінансування </a:t>
            </a:r>
            <a:r>
              <a:rPr lang="uk-UA" sz="2400" b="1" dirty="0">
                <a:solidFill>
                  <a:srgbClr val="0070C0"/>
                </a:solidFill>
              </a:rPr>
              <a:t>у 2024 </a:t>
            </a:r>
            <a:r>
              <a:rPr lang="uk-UA" sz="2400" dirty="0"/>
              <a:t>році – </a:t>
            </a:r>
            <a:r>
              <a:rPr lang="uk-UA" sz="2400" b="1" dirty="0">
                <a:solidFill>
                  <a:srgbClr val="C00000"/>
                </a:solidFill>
              </a:rPr>
              <a:t>6510,325</a:t>
            </a:r>
            <a:r>
              <a:rPr lang="uk-UA" sz="2400" dirty="0"/>
              <a:t> тис. грн.</a:t>
            </a:r>
          </a:p>
          <a:p>
            <a:r>
              <a:rPr lang="uk-UA" sz="2400" dirty="0"/>
              <a:t>1.1.1.	</a:t>
            </a:r>
            <a:r>
              <a:rPr lang="uk-UA" sz="2400" b="1" dirty="0">
                <a:solidFill>
                  <a:srgbClr val="7030A0"/>
                </a:solidFill>
              </a:rPr>
              <a:t>Науковці задіяні в НДР </a:t>
            </a:r>
            <a:r>
              <a:rPr lang="uk-UA" sz="2400" dirty="0"/>
              <a:t>на 31.12.2023:</a:t>
            </a:r>
          </a:p>
          <a:p>
            <a:r>
              <a:rPr lang="uk-UA" sz="2400" dirty="0"/>
              <a:t>-	</a:t>
            </a:r>
            <a:r>
              <a:rPr lang="uk-UA" sz="2400" b="1" dirty="0"/>
              <a:t>Всього</a:t>
            </a:r>
            <a:r>
              <a:rPr lang="uk-UA" sz="2400" dirty="0"/>
              <a:t> – </a:t>
            </a:r>
            <a:r>
              <a:rPr lang="uk-UA" sz="2400" b="1" dirty="0">
                <a:solidFill>
                  <a:srgbClr val="C00000"/>
                </a:solidFill>
              </a:rPr>
              <a:t>66</a:t>
            </a:r>
          </a:p>
          <a:p>
            <a:r>
              <a:rPr lang="uk-UA" sz="2400" dirty="0"/>
              <a:t>-	Основне місце – </a:t>
            </a:r>
            <a:r>
              <a:rPr lang="uk-UA" sz="2400" b="1" dirty="0">
                <a:solidFill>
                  <a:srgbClr val="C00000"/>
                </a:solidFill>
              </a:rPr>
              <a:t>4;  </a:t>
            </a:r>
            <a:r>
              <a:rPr lang="uk-UA" sz="2400" dirty="0"/>
              <a:t>Внутрішні сумісники – </a:t>
            </a:r>
            <a:r>
              <a:rPr lang="uk-UA" sz="2400" b="1" dirty="0">
                <a:solidFill>
                  <a:srgbClr val="C00000"/>
                </a:solidFill>
              </a:rPr>
              <a:t>61;</a:t>
            </a:r>
            <a:r>
              <a:rPr lang="uk-UA" sz="2400" dirty="0"/>
              <a:t> Зовнішні сумісники – </a:t>
            </a:r>
            <a:r>
              <a:rPr lang="uk-UA" sz="2400" b="1" dirty="0">
                <a:solidFill>
                  <a:srgbClr val="C00000"/>
                </a:solidFill>
              </a:rPr>
              <a:t>1 </a:t>
            </a:r>
          </a:p>
          <a:p>
            <a:r>
              <a:rPr lang="uk-UA" sz="2400" dirty="0"/>
              <a:t>З них: доктори наук – </a:t>
            </a:r>
            <a:r>
              <a:rPr lang="uk-UA" sz="2400" b="1" dirty="0">
                <a:solidFill>
                  <a:srgbClr val="C00000"/>
                </a:solidFill>
              </a:rPr>
              <a:t>25</a:t>
            </a:r>
            <a:r>
              <a:rPr lang="uk-UA" sz="2400" dirty="0"/>
              <a:t>, член.-</a:t>
            </a:r>
            <a:r>
              <a:rPr lang="uk-UA" sz="2400" dirty="0" err="1"/>
              <a:t>кор</a:t>
            </a:r>
            <a:r>
              <a:rPr lang="uk-UA" sz="2400" dirty="0"/>
              <a:t>. НАМН України – </a:t>
            </a:r>
            <a:r>
              <a:rPr lang="uk-UA" sz="2400" b="1" dirty="0">
                <a:solidFill>
                  <a:srgbClr val="C00000"/>
                </a:solidFill>
              </a:rPr>
              <a:t>1,  </a:t>
            </a:r>
            <a:r>
              <a:rPr lang="uk-UA" sz="2400" dirty="0"/>
              <a:t>професори – </a:t>
            </a:r>
            <a:r>
              <a:rPr lang="uk-UA" sz="2400" b="1" dirty="0">
                <a:solidFill>
                  <a:srgbClr val="C00000"/>
                </a:solidFill>
              </a:rPr>
              <a:t>12, </a:t>
            </a:r>
            <a:r>
              <a:rPr lang="uk-UA" sz="2400" dirty="0"/>
              <a:t>кандидати наук – </a:t>
            </a:r>
            <a:r>
              <a:rPr lang="uk-UA" sz="2400" b="1" dirty="0">
                <a:solidFill>
                  <a:srgbClr val="C00000"/>
                </a:solidFill>
              </a:rPr>
              <a:t>25.</a:t>
            </a:r>
          </a:p>
          <a:p>
            <a:r>
              <a:rPr lang="uk-UA" sz="2400" dirty="0"/>
              <a:t>1.1.2.   </a:t>
            </a:r>
            <a:r>
              <a:rPr lang="uk-UA" sz="2400" b="1" dirty="0">
                <a:solidFill>
                  <a:srgbClr val="7030A0"/>
                </a:solidFill>
              </a:rPr>
              <a:t>Результати:</a:t>
            </a:r>
            <a:r>
              <a:rPr lang="uk-UA" sz="2400" dirty="0"/>
              <a:t> </a:t>
            </a:r>
            <a:r>
              <a:rPr lang="uk-UA" sz="2400" b="1" dirty="0"/>
              <a:t>статті </a:t>
            </a:r>
            <a:r>
              <a:rPr lang="uk-UA" sz="2400" dirty="0"/>
              <a:t>по НДР в 2023 р.: всього </a:t>
            </a:r>
            <a:r>
              <a:rPr lang="uk-UA" sz="2400" dirty="0">
                <a:solidFill>
                  <a:srgbClr val="C00000"/>
                </a:solidFill>
              </a:rPr>
              <a:t>– </a:t>
            </a:r>
            <a:r>
              <a:rPr lang="uk-UA" sz="2400" b="1" dirty="0">
                <a:solidFill>
                  <a:srgbClr val="C00000"/>
                </a:solidFill>
              </a:rPr>
              <a:t>53</a:t>
            </a:r>
            <a:r>
              <a:rPr lang="uk-UA" sz="2400" dirty="0"/>
              <a:t>, з них </a:t>
            </a:r>
            <a:r>
              <a:rPr lang="en-US" sz="2400" b="1" dirty="0">
                <a:solidFill>
                  <a:srgbClr val="C00000"/>
                </a:solidFill>
              </a:rPr>
              <a:t>Scopus – 28.</a:t>
            </a:r>
          </a:p>
          <a:p>
            <a:r>
              <a:rPr lang="en-US" sz="2400" dirty="0"/>
              <a:t>1.2. </a:t>
            </a:r>
            <a:r>
              <a:rPr lang="uk-UA" sz="2400" dirty="0"/>
              <a:t>Організація та технічний </a:t>
            </a:r>
            <a:r>
              <a:rPr lang="uk-UA" sz="2400" b="1" dirty="0" smtClean="0">
                <a:solidFill>
                  <a:srgbClr val="7030A0"/>
                </a:solidFill>
              </a:rPr>
              <a:t>супровід планів і звітів</a:t>
            </a:r>
            <a:r>
              <a:rPr lang="uk-UA" sz="2400" dirty="0" smtClean="0"/>
              <a:t>:</a:t>
            </a:r>
            <a:endParaRPr lang="uk-UA" sz="2400" dirty="0"/>
          </a:p>
          <a:p>
            <a:r>
              <a:rPr lang="uk-UA" sz="2400" dirty="0"/>
              <a:t>- </a:t>
            </a:r>
            <a:r>
              <a:rPr lang="uk-UA" sz="2400" b="1" dirty="0"/>
              <a:t>14 календарних та 14 тематичних планів НДР</a:t>
            </a:r>
            <a:r>
              <a:rPr lang="uk-UA" sz="2400" dirty="0"/>
              <a:t>;</a:t>
            </a:r>
          </a:p>
          <a:p>
            <a:r>
              <a:rPr lang="uk-UA" sz="2400" dirty="0"/>
              <a:t>- </a:t>
            </a:r>
            <a:r>
              <a:rPr lang="uk-UA" sz="2400" dirty="0" smtClean="0"/>
              <a:t>14 </a:t>
            </a:r>
            <a:r>
              <a:rPr lang="uk-UA" sz="2400" b="1" dirty="0" smtClean="0"/>
              <a:t>щомісячних звітів </a:t>
            </a:r>
            <a:r>
              <a:rPr lang="uk-UA" sz="2400" dirty="0" smtClean="0"/>
              <a:t>в </a:t>
            </a:r>
            <a:r>
              <a:rPr lang="uk-UA" sz="2400" dirty="0"/>
              <a:t>МОЗ України (згідно з актами виконаних робіт); </a:t>
            </a:r>
          </a:p>
          <a:p>
            <a:r>
              <a:rPr lang="uk-UA" sz="2400" dirty="0"/>
              <a:t>- </a:t>
            </a:r>
            <a:r>
              <a:rPr lang="uk-UA" sz="2400" b="1" dirty="0"/>
              <a:t>14 </a:t>
            </a:r>
            <a:r>
              <a:rPr lang="uk-UA" sz="2400" b="1" dirty="0" smtClean="0"/>
              <a:t>наукових </a:t>
            </a:r>
            <a:r>
              <a:rPr lang="uk-UA" sz="2400" b="1" dirty="0"/>
              <a:t>звітів</a:t>
            </a:r>
            <a:r>
              <a:rPr lang="uk-UA" sz="2400" dirty="0"/>
              <a:t> в </a:t>
            </a:r>
            <a:r>
              <a:rPr lang="uk-UA" sz="2400" dirty="0" err="1"/>
              <a:t>УкрІНТЕІ</a:t>
            </a:r>
            <a:r>
              <a:rPr lang="uk-UA" sz="2400" dirty="0"/>
              <a:t>; </a:t>
            </a:r>
          </a:p>
          <a:p>
            <a:r>
              <a:rPr lang="uk-UA" sz="2400" dirty="0"/>
              <a:t>- </a:t>
            </a:r>
            <a:r>
              <a:rPr lang="uk-UA" sz="2400" b="1" dirty="0"/>
              <a:t>14 анотованих звітів</a:t>
            </a:r>
            <a:r>
              <a:rPr lang="uk-UA" sz="2400" dirty="0"/>
              <a:t> в МОЗ України.</a:t>
            </a:r>
          </a:p>
          <a:p>
            <a:r>
              <a:rPr lang="uk-UA" sz="2400" dirty="0"/>
              <a:t>1.3. Прийом та аналіз (наукової діяльності): </a:t>
            </a:r>
          </a:p>
          <a:p>
            <a:r>
              <a:rPr lang="uk-UA" sz="2400" dirty="0"/>
              <a:t>       - </a:t>
            </a:r>
            <a:r>
              <a:rPr lang="uk-UA" sz="2400" b="1" dirty="0"/>
              <a:t>16 кадрових звітів </a:t>
            </a:r>
            <a:r>
              <a:rPr lang="uk-UA" sz="2400" dirty="0"/>
              <a:t>науково-клінічних відділень;</a:t>
            </a:r>
          </a:p>
          <a:p>
            <a:r>
              <a:rPr lang="uk-UA" sz="2400" dirty="0"/>
              <a:t>  </a:t>
            </a:r>
            <a:r>
              <a:rPr lang="uk-UA" sz="2400" b="1" dirty="0"/>
              <a:t>- рейтингових показників 37 відділень </a:t>
            </a:r>
            <a:r>
              <a:rPr lang="uk-UA" sz="2400" dirty="0"/>
              <a:t>ДНП «НІР»;</a:t>
            </a:r>
          </a:p>
        </p:txBody>
      </p:sp>
    </p:spTree>
    <p:extLst>
      <p:ext uri="{BB962C8B-B14F-4D97-AF65-F5344CB8AC3E}">
        <p14:creationId xmlns:p14="http://schemas.microsoft.com/office/powerpoint/2010/main" val="3974717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4939-8382-1FB1-4973-5A74BFF14EAA}"/>
              </a:ext>
            </a:extLst>
          </p:cNvPr>
          <p:cNvSpPr txBox="1"/>
          <p:nvPr/>
        </p:nvSpPr>
        <p:spPr>
          <a:xfrm>
            <a:off x="2325936" y="340296"/>
            <a:ext cx="10340380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D4851-3CF4-BEB4-1268-4C43A6F592B9}"/>
              </a:ext>
            </a:extLst>
          </p:cNvPr>
          <p:cNvSpPr txBox="1"/>
          <p:nvPr/>
        </p:nvSpPr>
        <p:spPr>
          <a:xfrm>
            <a:off x="597744" y="1924472"/>
            <a:ext cx="11881320" cy="71287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+mn-lt"/>
                <a:cs typeface="+mn-cs"/>
              </a:rPr>
              <a:t>                                          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873213" y="0"/>
            <a:ext cx="131587" cy="97536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974135" y="601371"/>
            <a:ext cx="11000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МІНІСТЕРСТВО ОХОРОНИ  ЗДОРОВ’Я УКРАЇНИ</a:t>
            </a:r>
          </a:p>
          <a:p>
            <a:pPr algn="ctr"/>
            <a:r>
              <a:rPr lang="ru-RU" sz="2400" b="1" dirty="0"/>
              <a:t>ДНП «НАЦІОНАЛЬНИЙ ІНСТИТУТ РАКУ»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3595" y="1671874"/>
            <a:ext cx="12462721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smtClean="0"/>
              <a:t>1.4.</a:t>
            </a:r>
            <a:r>
              <a:rPr lang="uk-UA" sz="3600" dirty="0"/>
              <a:t>	</a:t>
            </a:r>
            <a:r>
              <a:rPr lang="uk-UA" sz="3600" b="1" dirty="0"/>
              <a:t>Реєстрація облікових та реєстраційних карток НДР</a:t>
            </a:r>
            <a:r>
              <a:rPr lang="uk-UA" sz="3600" dirty="0"/>
              <a:t> у системі НДДКР </a:t>
            </a:r>
            <a:r>
              <a:rPr lang="en-US" sz="3600" dirty="0"/>
              <a:t>online – </a:t>
            </a:r>
            <a:r>
              <a:rPr lang="uk-UA" sz="3600" dirty="0" err="1"/>
              <a:t>УкрІНТЕІ</a:t>
            </a:r>
            <a:r>
              <a:rPr lang="uk-UA" sz="3600" dirty="0"/>
              <a:t> (</a:t>
            </a:r>
            <a:r>
              <a:rPr lang="uk-UA" sz="2800" dirty="0" err="1"/>
              <a:t>Обливайна</a:t>
            </a:r>
            <a:r>
              <a:rPr lang="uk-UA" sz="2800" dirty="0"/>
              <a:t> А.О</a:t>
            </a:r>
            <a:r>
              <a:rPr lang="uk-UA" sz="2800" dirty="0" smtClean="0"/>
              <a:t>.);</a:t>
            </a:r>
          </a:p>
          <a:p>
            <a:endParaRPr lang="uk-UA" sz="3600" dirty="0" smtClean="0"/>
          </a:p>
          <a:p>
            <a:r>
              <a:rPr lang="uk-UA" sz="3600" dirty="0" smtClean="0"/>
              <a:t>1.5. </a:t>
            </a:r>
            <a:r>
              <a:rPr lang="uk-UA" sz="3600" b="1" dirty="0"/>
              <a:t>Підготовка договорів </a:t>
            </a:r>
            <a:r>
              <a:rPr lang="uk-UA" sz="3600" dirty="0" smtClean="0"/>
              <a:t>з </a:t>
            </a:r>
            <a:r>
              <a:rPr lang="uk-UA" sz="3600" dirty="0" smtClean="0">
                <a:solidFill>
                  <a:srgbClr val="7030A0"/>
                </a:solidFill>
              </a:rPr>
              <a:t>МОЗ </a:t>
            </a:r>
            <a:r>
              <a:rPr lang="uk-UA" sz="3600" dirty="0">
                <a:solidFill>
                  <a:srgbClr val="7030A0"/>
                </a:solidFill>
              </a:rPr>
              <a:t>України</a:t>
            </a:r>
            <a:r>
              <a:rPr lang="uk-UA" sz="3600" dirty="0"/>
              <a:t>, ЄДЕБО МОН України, </a:t>
            </a:r>
            <a:r>
              <a:rPr lang="uk-UA" sz="3600" dirty="0" err="1">
                <a:solidFill>
                  <a:srgbClr val="7030A0"/>
                </a:solidFill>
              </a:rPr>
              <a:t>УкрІНТЕІ</a:t>
            </a:r>
            <a:r>
              <a:rPr lang="uk-UA" sz="3600" dirty="0"/>
              <a:t>, ВООЗ, </a:t>
            </a:r>
            <a:r>
              <a:rPr lang="uk-UA" sz="3600" dirty="0" smtClean="0">
                <a:solidFill>
                  <a:srgbClr val="7030A0"/>
                </a:solidFill>
              </a:rPr>
              <a:t>Центром </a:t>
            </a:r>
            <a:r>
              <a:rPr lang="uk-UA" sz="3600" dirty="0">
                <a:solidFill>
                  <a:srgbClr val="7030A0"/>
                </a:solidFill>
              </a:rPr>
              <a:t>Тестування МОЗ України</a:t>
            </a:r>
            <a:r>
              <a:rPr lang="uk-UA" sz="3600" dirty="0" smtClean="0"/>
              <a:t>, закладами ОЗ, ЗВ </a:t>
            </a:r>
            <a:r>
              <a:rPr lang="uk-UA" sz="3600" dirty="0"/>
              <a:t>освіти та науковими установами:</a:t>
            </a:r>
          </a:p>
          <a:p>
            <a:r>
              <a:rPr lang="uk-UA" sz="3600" dirty="0"/>
              <a:t>- </a:t>
            </a:r>
            <a:r>
              <a:rPr lang="uk-UA" sz="3200" dirty="0">
                <a:solidFill>
                  <a:srgbClr val="002060"/>
                </a:solidFill>
              </a:rPr>
              <a:t>НМУ імені О. О. Богомольця (аспіранти, інтерни);</a:t>
            </a:r>
          </a:p>
          <a:p>
            <a:r>
              <a:rPr lang="uk-UA" sz="3200" dirty="0">
                <a:solidFill>
                  <a:srgbClr val="002060"/>
                </a:solidFill>
              </a:rPr>
              <a:t>- НУОЗ імені П. Л. </a:t>
            </a:r>
            <a:r>
              <a:rPr lang="uk-UA" sz="3200" dirty="0" err="1">
                <a:solidFill>
                  <a:srgbClr val="002060"/>
                </a:solidFill>
              </a:rPr>
              <a:t>Шупика</a:t>
            </a:r>
            <a:r>
              <a:rPr lang="uk-UA" sz="3200" dirty="0">
                <a:solidFill>
                  <a:srgbClr val="002060"/>
                </a:solidFill>
              </a:rPr>
              <a:t> (аспіранти, інтерни);</a:t>
            </a:r>
          </a:p>
          <a:p>
            <a:r>
              <a:rPr lang="uk-UA" sz="3200" dirty="0">
                <a:solidFill>
                  <a:srgbClr val="002060"/>
                </a:solidFill>
              </a:rPr>
              <a:t>- Інститутом експериментальної патології, онкології і радіобіології ім. Р.Є. </a:t>
            </a:r>
            <a:r>
              <a:rPr lang="uk-UA" sz="3200" dirty="0" err="1">
                <a:solidFill>
                  <a:srgbClr val="002060"/>
                </a:solidFill>
              </a:rPr>
              <a:t>Кавецького</a:t>
            </a:r>
            <a:r>
              <a:rPr lang="uk-UA" sz="3200" dirty="0">
                <a:solidFill>
                  <a:srgbClr val="002060"/>
                </a:solidFill>
              </a:rPr>
              <a:t> НАН України щодо проведення даної НДР (аспіранти</a:t>
            </a:r>
            <a:r>
              <a:rPr lang="uk-UA" sz="3200" dirty="0" smtClean="0">
                <a:solidFill>
                  <a:srgbClr val="002060"/>
                </a:solidFill>
              </a:rPr>
              <a:t>);</a:t>
            </a:r>
            <a:endParaRPr lang="uk-UA" sz="3200" dirty="0">
              <a:solidFill>
                <a:srgbClr val="002060"/>
              </a:solidFill>
            </a:endParaRPr>
          </a:p>
          <a:p>
            <a:r>
              <a:rPr lang="uk-UA" sz="3600" dirty="0" smtClean="0">
                <a:solidFill>
                  <a:srgbClr val="002060"/>
                </a:solidFill>
              </a:rPr>
              <a:t>- </a:t>
            </a:r>
            <a:r>
              <a:rPr lang="ru-RU" sz="3600" dirty="0">
                <a:solidFill>
                  <a:srgbClr val="002060"/>
                </a:solidFill>
              </a:rPr>
              <a:t>КНП КОР «</a:t>
            </a:r>
            <a:r>
              <a:rPr lang="ru-RU" sz="3600" dirty="0" err="1">
                <a:solidFill>
                  <a:srgbClr val="002060"/>
                </a:solidFill>
              </a:rPr>
              <a:t>Київська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обласна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лікарня</a:t>
            </a:r>
            <a:r>
              <a:rPr lang="ru-RU" sz="3600" dirty="0" smtClean="0">
                <a:solidFill>
                  <a:srgbClr val="002060"/>
                </a:solidFill>
              </a:rPr>
              <a:t>» (</a:t>
            </a:r>
            <a:r>
              <a:rPr lang="ru-RU" sz="3600" dirty="0" err="1" smtClean="0">
                <a:solidFill>
                  <a:srgbClr val="002060"/>
                </a:solidFill>
              </a:rPr>
              <a:t>інтерни</a:t>
            </a:r>
            <a:r>
              <a:rPr lang="ru-RU" sz="3600" dirty="0" smtClean="0">
                <a:solidFill>
                  <a:srgbClr val="002060"/>
                </a:solidFill>
              </a:rPr>
              <a:t>)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dirty="0" err="1" smtClean="0"/>
              <a:t>тощо</a:t>
            </a:r>
            <a:r>
              <a:rPr lang="ru-RU" sz="3600" dirty="0" smtClean="0"/>
              <a:t>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192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1"/>
            <a:ext cx="11216640" cy="613094"/>
          </a:xfrm>
        </p:spPr>
        <p:txBody>
          <a:bodyPr/>
          <a:lstStyle/>
          <a:p>
            <a:pPr algn="ctr"/>
            <a:r>
              <a:rPr lang="uk-UA" b="1" dirty="0" smtClean="0"/>
              <a:t>ІНТЕРНАТУРА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728" y="1348408"/>
            <a:ext cx="12025336" cy="6188570"/>
          </a:xfrm>
        </p:spPr>
        <p:txBody>
          <a:bodyPr/>
          <a:lstStyle/>
          <a:p>
            <a:r>
              <a:rPr lang="ru-RU" dirty="0"/>
              <a:t>В </a:t>
            </a:r>
            <a:r>
              <a:rPr lang="ru-RU" dirty="0" err="1" smtClean="0"/>
              <a:t>серпні</a:t>
            </a:r>
            <a:r>
              <a:rPr lang="ru-RU" dirty="0" smtClean="0"/>
              <a:t> </a:t>
            </a:r>
            <a:r>
              <a:rPr lang="ru-RU" dirty="0" err="1" smtClean="0"/>
              <a:t>навчалось</a:t>
            </a:r>
            <a:r>
              <a:rPr lang="ru-RU" dirty="0" smtClean="0"/>
              <a:t> </a:t>
            </a:r>
            <a:r>
              <a:rPr lang="ru-RU" b="1" dirty="0">
                <a:solidFill>
                  <a:srgbClr val="C00000"/>
                </a:solidFill>
              </a:rPr>
              <a:t>99 </a:t>
            </a:r>
            <a:r>
              <a:rPr lang="ru-RU" b="1" dirty="0" err="1"/>
              <a:t>лікарів</a:t>
            </a:r>
            <a:r>
              <a:rPr lang="ru-RU" b="1" dirty="0"/>
              <a:t>- </a:t>
            </a:r>
            <a:r>
              <a:rPr lang="ru-RU" b="1" dirty="0" err="1"/>
              <a:t>інтернів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b="1" dirty="0">
                <a:solidFill>
                  <a:srgbClr val="C00000"/>
                </a:solidFill>
              </a:rPr>
              <a:t>87</a:t>
            </a:r>
            <a:r>
              <a:rPr lang="ru-RU" b="1" dirty="0"/>
              <a:t> - за контрактом</a:t>
            </a:r>
            <a:r>
              <a:rPr lang="ru-RU" dirty="0"/>
              <a:t>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 smtClean="0"/>
              <a:t>підготовки</a:t>
            </a:r>
            <a:r>
              <a:rPr lang="ru-RU" dirty="0" smtClean="0"/>
              <a:t> </a:t>
            </a:r>
            <a:r>
              <a:rPr lang="ru-RU" dirty="0" err="1" smtClean="0"/>
              <a:t>інт</a:t>
            </a:r>
            <a:r>
              <a:rPr lang="ru-RU" dirty="0" smtClean="0"/>
              <a:t>. </a:t>
            </a:r>
            <a:r>
              <a:rPr lang="ru-RU" b="1" dirty="0" err="1" smtClean="0">
                <a:solidFill>
                  <a:srgbClr val="7030A0"/>
                </a:solidFill>
              </a:rPr>
              <a:t>задіяно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36 </a:t>
            </a:r>
            <a:r>
              <a:rPr lang="ru-RU" b="1" dirty="0" err="1">
                <a:solidFill>
                  <a:srgbClr val="7030A0"/>
                </a:solidFill>
              </a:rPr>
              <a:t>кураторів</a:t>
            </a:r>
            <a:r>
              <a:rPr lang="ru-RU" b="1" dirty="0">
                <a:solidFill>
                  <a:srgbClr val="7030A0"/>
                </a:solidFill>
              </a:rPr>
              <a:t>.</a:t>
            </a:r>
          </a:p>
          <a:p>
            <a:r>
              <a:rPr lang="ru-RU" b="1" dirty="0" smtClean="0"/>
              <a:t>У 2024 </a:t>
            </a:r>
            <a:r>
              <a:rPr lang="ru-RU" dirty="0" err="1"/>
              <a:t>році</a:t>
            </a:r>
            <a:r>
              <a:rPr lang="ru-RU" dirty="0"/>
              <a:t> (станом на </a:t>
            </a:r>
            <a:r>
              <a:rPr lang="ru-RU" dirty="0" err="1"/>
              <a:t>січень</a:t>
            </a:r>
            <a:r>
              <a:rPr lang="ru-RU" dirty="0" smtClean="0"/>
              <a:t>): </a:t>
            </a:r>
            <a:r>
              <a:rPr lang="ru-RU" b="1" dirty="0" smtClean="0">
                <a:solidFill>
                  <a:srgbClr val="C00000"/>
                </a:solidFill>
              </a:rPr>
              <a:t>95 </a:t>
            </a:r>
            <a:r>
              <a:rPr lang="ru-RU" b="1" dirty="0" err="1" smtClean="0"/>
              <a:t>лікарів-інтернів</a:t>
            </a:r>
            <a:r>
              <a:rPr lang="ru-RU" dirty="0" smtClean="0"/>
              <a:t>, </a:t>
            </a:r>
            <a:r>
              <a:rPr lang="ru-RU" dirty="0"/>
              <a:t>з них:</a:t>
            </a:r>
          </a:p>
          <a:p>
            <a:r>
              <a:rPr lang="ru-RU" b="1" dirty="0">
                <a:solidFill>
                  <a:srgbClr val="C00000"/>
                </a:solidFill>
              </a:rPr>
              <a:t>83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інтерни</a:t>
            </a:r>
            <a:r>
              <a:rPr lang="ru-RU" dirty="0" smtClean="0"/>
              <a:t>-за </a:t>
            </a:r>
            <a:r>
              <a:rPr lang="ru-RU" b="1" dirty="0" smtClean="0"/>
              <a:t>контрактом</a:t>
            </a:r>
            <a:r>
              <a:rPr lang="ru-RU" dirty="0" smtClean="0"/>
              <a:t>; </a:t>
            </a:r>
            <a:r>
              <a:rPr lang="ru-RU" b="1" dirty="0">
                <a:solidFill>
                  <a:srgbClr val="C00000"/>
                </a:solidFill>
              </a:rPr>
              <a:t>12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b="1" dirty="0"/>
              <a:t>бюджету.</a:t>
            </a:r>
          </a:p>
          <a:p>
            <a:r>
              <a:rPr lang="ru-RU" b="1" dirty="0"/>
              <a:t>15 </a:t>
            </a:r>
            <a:r>
              <a:rPr lang="ru-RU" b="1" dirty="0" err="1"/>
              <a:t>грудня</a:t>
            </a:r>
            <a:r>
              <a:rPr lang="ru-RU" b="1" dirty="0"/>
              <a:t> 2023 р</a:t>
            </a:r>
            <a:r>
              <a:rPr lang="ru-RU" dirty="0"/>
              <a:t>. </a:t>
            </a:r>
            <a:r>
              <a:rPr lang="ru-RU" b="1" dirty="0">
                <a:solidFill>
                  <a:srgbClr val="7030A0"/>
                </a:solidFill>
              </a:rPr>
              <a:t>– </a:t>
            </a:r>
            <a:r>
              <a:rPr lang="ru-RU" b="1" dirty="0" err="1">
                <a:solidFill>
                  <a:srgbClr val="7030A0"/>
                </a:solidFill>
              </a:rPr>
              <a:t>випустили</a:t>
            </a:r>
            <a:r>
              <a:rPr lang="ru-RU" b="1" dirty="0">
                <a:solidFill>
                  <a:srgbClr val="7030A0"/>
                </a:solidFill>
              </a:rPr>
              <a:t>: </a:t>
            </a:r>
            <a:r>
              <a:rPr lang="ru-RU" b="1" dirty="0">
                <a:solidFill>
                  <a:srgbClr val="C00000"/>
                </a:solidFill>
              </a:rPr>
              <a:t>6</a:t>
            </a:r>
            <a:r>
              <a:rPr lang="ru-RU" dirty="0"/>
              <a:t> -</a:t>
            </a:r>
            <a:r>
              <a:rPr lang="ru-RU" dirty="0" err="1"/>
              <a:t>радіологів</a:t>
            </a:r>
            <a:r>
              <a:rPr lang="ru-RU" dirty="0"/>
              <a:t>, </a:t>
            </a:r>
            <a:r>
              <a:rPr lang="ru-RU" b="1" dirty="0">
                <a:solidFill>
                  <a:srgbClr val="C00000"/>
                </a:solidFill>
              </a:rPr>
              <a:t>2</a:t>
            </a:r>
            <a:r>
              <a:rPr lang="ru-RU" dirty="0"/>
              <a:t> – за спец. «</a:t>
            </a:r>
            <a:r>
              <a:rPr lang="ru-RU" dirty="0" err="1"/>
              <a:t>патологічна</a:t>
            </a:r>
            <a:r>
              <a:rPr lang="ru-RU" dirty="0"/>
              <a:t> </a:t>
            </a:r>
            <a:r>
              <a:rPr lang="ru-RU" dirty="0" err="1"/>
              <a:t>анатомія</a:t>
            </a:r>
            <a:r>
              <a:rPr lang="ru-RU" dirty="0"/>
              <a:t>», </a:t>
            </a:r>
            <a:r>
              <a:rPr lang="ru-RU" b="1" dirty="0"/>
              <a:t>у </a:t>
            </a:r>
            <a:r>
              <a:rPr lang="ru-RU" b="1" dirty="0" err="1"/>
              <a:t>січні</a:t>
            </a:r>
            <a:r>
              <a:rPr lang="ru-RU" b="1" dirty="0"/>
              <a:t> 2024 р</a:t>
            </a:r>
            <a:r>
              <a:rPr lang="ru-RU" dirty="0"/>
              <a:t>. </a:t>
            </a:r>
            <a:r>
              <a:rPr lang="ru-RU" b="1" dirty="0" err="1">
                <a:solidFill>
                  <a:srgbClr val="7030A0"/>
                </a:solidFill>
              </a:rPr>
              <a:t>зарахували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dirty="0"/>
              <a:t>– </a:t>
            </a:r>
            <a:r>
              <a:rPr lang="ru-RU" b="1" dirty="0">
                <a:solidFill>
                  <a:srgbClr val="C00000"/>
                </a:solidFill>
              </a:rPr>
              <a:t>3</a:t>
            </a:r>
            <a:r>
              <a:rPr lang="ru-RU" dirty="0"/>
              <a:t> </a:t>
            </a:r>
            <a:r>
              <a:rPr lang="ru-RU" dirty="0" err="1"/>
              <a:t>інт</a:t>
            </a:r>
            <a:r>
              <a:rPr lang="ru-RU" dirty="0"/>
              <a:t>.-</a:t>
            </a:r>
            <a:r>
              <a:rPr lang="ru-RU" dirty="0" err="1"/>
              <a:t>хірурги</a:t>
            </a:r>
            <a:r>
              <a:rPr lang="ru-RU" dirty="0"/>
              <a:t>, </a:t>
            </a:r>
            <a:r>
              <a:rPr lang="ru-RU" b="1" dirty="0">
                <a:solidFill>
                  <a:srgbClr val="C00000"/>
                </a:solidFill>
              </a:rPr>
              <a:t>1</a:t>
            </a:r>
            <a:r>
              <a:rPr lang="ru-RU" dirty="0"/>
              <a:t> – </a:t>
            </a:r>
            <a:r>
              <a:rPr lang="ru-RU" dirty="0" err="1"/>
              <a:t>внутр</a:t>
            </a:r>
            <a:r>
              <a:rPr lang="ru-RU" dirty="0"/>
              <a:t>. </a:t>
            </a:r>
            <a:r>
              <a:rPr lang="ru-RU" dirty="0" err="1"/>
              <a:t>хвороби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>
                <a:solidFill>
                  <a:srgbClr val="7030A0"/>
                </a:solidFill>
              </a:rPr>
              <a:t>За </a:t>
            </a:r>
            <a:r>
              <a:rPr lang="ru-RU" b="1" dirty="0" err="1">
                <a:solidFill>
                  <a:srgbClr val="7030A0"/>
                </a:solidFill>
              </a:rPr>
              <a:t>контрактну</a:t>
            </a:r>
            <a:r>
              <a:rPr lang="ru-RU" b="1" dirty="0">
                <a:solidFill>
                  <a:srgbClr val="7030A0"/>
                </a:solidFill>
              </a:rPr>
              <a:t> форму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інтернів</a:t>
            </a:r>
            <a:r>
              <a:rPr lang="ru-RU" dirty="0"/>
              <a:t> </a:t>
            </a:r>
            <a:r>
              <a:rPr lang="ru-RU" b="1" dirty="0" err="1">
                <a:solidFill>
                  <a:srgbClr val="C00000"/>
                </a:solidFill>
              </a:rPr>
              <a:t>надійшло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коштів</a:t>
            </a:r>
            <a:r>
              <a:rPr lang="ru-RU" b="1" dirty="0">
                <a:solidFill>
                  <a:srgbClr val="C00000"/>
                </a:solidFill>
              </a:rPr>
              <a:t>:</a:t>
            </a:r>
          </a:p>
          <a:p>
            <a:r>
              <a:rPr lang="ru-RU" dirty="0"/>
              <a:t>в </a:t>
            </a:r>
            <a:r>
              <a:rPr lang="ru-RU" dirty="0" err="1"/>
              <a:t>серпні</a:t>
            </a:r>
            <a:r>
              <a:rPr lang="ru-RU" dirty="0"/>
              <a:t>: </a:t>
            </a:r>
            <a:r>
              <a:rPr lang="ru-RU" b="1" dirty="0">
                <a:solidFill>
                  <a:srgbClr val="C00000"/>
                </a:solidFill>
              </a:rPr>
              <a:t>398 569,25 </a:t>
            </a:r>
            <a:r>
              <a:rPr lang="ru-RU" dirty="0" err="1"/>
              <a:t>грн</a:t>
            </a:r>
            <a:r>
              <a:rPr lang="ru-RU" dirty="0"/>
              <a:t>, з них на оплату </a:t>
            </a:r>
            <a:r>
              <a:rPr lang="ru-RU" dirty="0" err="1"/>
              <a:t>праці</a:t>
            </a:r>
            <a:r>
              <a:rPr lang="ru-RU" dirty="0"/>
              <a:t> кураторам: </a:t>
            </a:r>
            <a:r>
              <a:rPr lang="ru-RU" b="1" dirty="0">
                <a:solidFill>
                  <a:srgbClr val="C00000"/>
                </a:solidFill>
              </a:rPr>
              <a:t>115 061 </a:t>
            </a:r>
            <a:r>
              <a:rPr lang="ru-RU" dirty="0" err="1"/>
              <a:t>грн</a:t>
            </a:r>
            <a:r>
              <a:rPr lang="ru-RU" dirty="0"/>
              <a:t>;</a:t>
            </a:r>
          </a:p>
          <a:p>
            <a:r>
              <a:rPr lang="ru-RU" dirty="0"/>
              <a:t>в </a:t>
            </a:r>
            <a:r>
              <a:rPr lang="ru-RU" dirty="0" err="1"/>
              <a:t>грудні</a:t>
            </a:r>
            <a:r>
              <a:rPr lang="ru-RU" dirty="0"/>
              <a:t>: </a:t>
            </a:r>
            <a:r>
              <a:rPr lang="ru-RU" b="1" dirty="0">
                <a:solidFill>
                  <a:srgbClr val="C00000"/>
                </a:solidFill>
              </a:rPr>
              <a:t>368 533,56 </a:t>
            </a:r>
            <a:r>
              <a:rPr lang="ru-RU" dirty="0" err="1"/>
              <a:t>грн</a:t>
            </a:r>
            <a:r>
              <a:rPr lang="ru-RU" dirty="0"/>
              <a:t>, з них на оплату </a:t>
            </a:r>
            <a:r>
              <a:rPr lang="ru-RU" dirty="0" err="1"/>
              <a:t>праці</a:t>
            </a:r>
            <a:r>
              <a:rPr lang="ru-RU" dirty="0"/>
              <a:t> кураторам: </a:t>
            </a:r>
            <a:r>
              <a:rPr lang="ru-RU" b="1" dirty="0">
                <a:solidFill>
                  <a:srgbClr val="C00000"/>
                </a:solidFill>
              </a:rPr>
              <a:t>105 022</a:t>
            </a:r>
            <a:r>
              <a:rPr lang="ru-RU" dirty="0"/>
              <a:t> </a:t>
            </a:r>
            <a:r>
              <a:rPr lang="ru-RU" dirty="0" err="1"/>
              <a:t>грн</a:t>
            </a:r>
            <a:r>
              <a:rPr lang="ru-RU" dirty="0"/>
              <a:t>;</a:t>
            </a:r>
          </a:p>
          <a:p>
            <a:r>
              <a:rPr lang="ru-RU" dirty="0" err="1"/>
              <a:t>Середньостатистична</a:t>
            </a:r>
            <a:r>
              <a:rPr lang="ru-RU" dirty="0"/>
              <a:t> оплата в </a:t>
            </a:r>
            <a:r>
              <a:rPr lang="ru-RU" dirty="0" err="1"/>
              <a:t>місяць</a:t>
            </a: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4600 ±799 </a:t>
            </a:r>
            <a:r>
              <a:rPr lang="ru-RU" dirty="0"/>
              <a:t>грн. (за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вартості</a:t>
            </a:r>
            <a:r>
              <a:rPr lang="ru-RU" dirty="0"/>
              <a:t> 2022 року).</a:t>
            </a:r>
          </a:p>
          <a:p>
            <a:r>
              <a:rPr lang="ru-RU" b="1" dirty="0" err="1">
                <a:solidFill>
                  <a:srgbClr val="7030A0"/>
                </a:solidFill>
              </a:rPr>
              <a:t>Очікувана</a:t>
            </a:r>
            <a:r>
              <a:rPr lang="ru-RU" b="1" dirty="0">
                <a:solidFill>
                  <a:srgbClr val="7030A0"/>
                </a:solidFill>
              </a:rPr>
              <a:t> сума </a:t>
            </a:r>
            <a:r>
              <a:rPr lang="ru-RU" b="1" dirty="0" err="1">
                <a:solidFill>
                  <a:srgbClr val="7030A0"/>
                </a:solidFill>
              </a:rPr>
              <a:t>щомісячних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надходжень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dirty="0"/>
              <a:t>у І </a:t>
            </a:r>
            <a:r>
              <a:rPr lang="ru-RU" dirty="0" err="1"/>
              <a:t>півріччі</a:t>
            </a:r>
            <a:r>
              <a:rPr lang="ru-RU" dirty="0"/>
              <a:t> 2024 року – </a:t>
            </a:r>
            <a:r>
              <a:rPr lang="ru-RU" b="1" dirty="0">
                <a:solidFill>
                  <a:srgbClr val="C00000"/>
                </a:solidFill>
              </a:rPr>
              <a:t>440</a:t>
            </a:r>
            <a:r>
              <a:rPr lang="ru-RU" dirty="0"/>
              <a:t> </a:t>
            </a:r>
            <a:r>
              <a:rPr lang="ru-RU" dirty="0" err="1"/>
              <a:t>тис.грн</a:t>
            </a:r>
            <a:r>
              <a:rPr lang="ru-RU" dirty="0"/>
              <a:t>/</a:t>
            </a:r>
            <a:r>
              <a:rPr lang="ru-RU" dirty="0" err="1"/>
              <a:t>міс</a:t>
            </a:r>
            <a:r>
              <a:rPr lang="ru-RU" dirty="0" smtClean="0"/>
              <a:t>. </a:t>
            </a:r>
            <a:r>
              <a:rPr lang="ru-RU" b="1" dirty="0" err="1" smtClean="0"/>
              <a:t>Перерахунок</a:t>
            </a:r>
            <a:r>
              <a:rPr lang="ru-RU" b="1" dirty="0" smtClean="0"/>
              <a:t> </a:t>
            </a:r>
            <a:r>
              <a:rPr lang="ru-RU" dirty="0" smtClean="0"/>
              <a:t>оплати до 1 </a:t>
            </a:r>
            <a:r>
              <a:rPr lang="ru-RU" dirty="0" err="1" smtClean="0"/>
              <a:t>червня</a:t>
            </a:r>
            <a:r>
              <a:rPr lang="ru-RU" dirty="0"/>
              <a:t> </a:t>
            </a:r>
            <a:r>
              <a:rPr lang="ru-RU" dirty="0" smtClean="0"/>
              <a:t>2024 р.</a:t>
            </a:r>
            <a:endParaRPr lang="ru-RU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30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1872" y="2597150"/>
            <a:ext cx="4641056" cy="618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4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7824" y="628328"/>
            <a:ext cx="11468731" cy="666610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13768" y="7492778"/>
            <a:ext cx="11089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Організація</a:t>
            </a:r>
            <a:r>
              <a:rPr lang="ru-RU" sz="2800" dirty="0" smtClean="0"/>
              <a:t> </a:t>
            </a:r>
            <a:r>
              <a:rPr lang="ru-RU" sz="2800" dirty="0"/>
              <a:t>та </a:t>
            </a:r>
            <a:r>
              <a:rPr lang="ru-RU" sz="2800" dirty="0" err="1"/>
              <a:t>навчально-методичний</a:t>
            </a:r>
            <a:r>
              <a:rPr lang="ru-RU" sz="2800" dirty="0"/>
              <a:t> </a:t>
            </a:r>
            <a:r>
              <a:rPr lang="ru-RU" sz="2800" dirty="0" err="1" smtClean="0"/>
              <a:t>супровід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документів</a:t>
            </a:r>
            <a:r>
              <a:rPr lang="ru-RU" sz="2800" dirty="0" smtClean="0"/>
              <a:t> (</a:t>
            </a:r>
            <a:r>
              <a:rPr lang="ru-RU" sz="2800" dirty="0" err="1" smtClean="0"/>
              <a:t>робочі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навчальні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плани</a:t>
            </a:r>
            <a:r>
              <a:rPr lang="ru-RU" sz="2800" dirty="0" smtClean="0"/>
              <a:t>, </a:t>
            </a:r>
            <a:r>
              <a:rPr lang="ru-RU" sz="2800" dirty="0" err="1" smtClean="0"/>
              <a:t>графіки</a:t>
            </a:r>
            <a:r>
              <a:rPr lang="ru-RU" sz="2800" dirty="0" smtClean="0"/>
              <a:t>, </a:t>
            </a:r>
            <a:r>
              <a:rPr lang="ru-RU" sz="2800" dirty="0" err="1" smtClean="0"/>
              <a:t>щоденники</a:t>
            </a:r>
            <a:r>
              <a:rPr lang="ru-RU" sz="2800" dirty="0" smtClean="0"/>
              <a:t>, </a:t>
            </a:r>
            <a:r>
              <a:rPr lang="ru-RU" sz="2800" dirty="0" err="1" smtClean="0"/>
              <a:t>довідки</a:t>
            </a:r>
            <a:r>
              <a:rPr lang="ru-RU" sz="2800" dirty="0" smtClean="0"/>
              <a:t>, </a:t>
            </a:r>
            <a:r>
              <a:rPr lang="ru-RU" sz="2800" dirty="0" err="1" smtClean="0"/>
              <a:t>накази</a:t>
            </a:r>
            <a:r>
              <a:rPr lang="ru-RU" sz="2800" dirty="0" smtClean="0"/>
              <a:t> (</a:t>
            </a:r>
            <a:r>
              <a:rPr lang="uk-UA" sz="2800" dirty="0" smtClean="0"/>
              <a:t>зарахування, відрахування переведення), робота з договорами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857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1920" y="340296"/>
            <a:ext cx="10297144" cy="576064"/>
          </a:xfrm>
        </p:spPr>
        <p:txBody>
          <a:bodyPr/>
          <a:lstStyle/>
          <a:p>
            <a:pPr algn="ctr"/>
            <a:r>
              <a:rPr lang="ru-RU" sz="4000" b="1" dirty="0" smtClean="0"/>
              <a:t>ОРГАНІЗАЦІЯ </a:t>
            </a:r>
            <a:r>
              <a:rPr lang="ru-RU" sz="4000" b="1" dirty="0"/>
              <a:t>ТА ПРОВЕДЕННЯ ЗАХОДІВ </a:t>
            </a:r>
            <a:r>
              <a:rPr lang="ru-RU" sz="4000" b="1" dirty="0" smtClean="0"/>
              <a:t>БПР: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712" y="1214904"/>
            <a:ext cx="12025336" cy="7488832"/>
          </a:xfrm>
        </p:spPr>
        <p:txBody>
          <a:bodyPr/>
          <a:lstStyle/>
          <a:p>
            <a:r>
              <a:rPr lang="uk-UA" b="1" dirty="0"/>
              <a:t>Організація та підготовка </a:t>
            </a:r>
            <a:r>
              <a:rPr lang="uk-UA" dirty="0"/>
              <a:t>документації до реєстрації </a:t>
            </a:r>
            <a:r>
              <a:rPr lang="uk-UA" b="1" dirty="0"/>
              <a:t>заходів </a:t>
            </a:r>
            <a:r>
              <a:rPr lang="uk-UA" b="1" dirty="0" smtClean="0"/>
              <a:t>БПР</a:t>
            </a:r>
            <a:r>
              <a:rPr lang="uk-UA" dirty="0" smtClean="0"/>
              <a:t>, </a:t>
            </a:r>
            <a:r>
              <a:rPr lang="uk-UA" b="1" dirty="0" smtClean="0"/>
              <a:t>подача результатів </a:t>
            </a:r>
            <a:r>
              <a:rPr lang="uk-UA" b="1" dirty="0"/>
              <a:t>звітного контролю </a:t>
            </a:r>
            <a:r>
              <a:rPr lang="uk-UA" dirty="0"/>
              <a:t>(щодо засвоєння матеріалу шляхом електронного тестування в </a:t>
            </a:r>
            <a:r>
              <a:rPr lang="uk-UA" dirty="0" err="1"/>
              <a:t>гугл</a:t>
            </a:r>
            <a:r>
              <a:rPr lang="uk-UA" dirty="0"/>
              <a:t>-формі  споживачем освітніх послуг) </a:t>
            </a:r>
            <a:r>
              <a:rPr lang="uk-UA" b="1" dirty="0"/>
              <a:t>в  Центр Тестування </a:t>
            </a:r>
            <a:r>
              <a:rPr lang="uk-UA" dirty="0" smtClean="0"/>
              <a:t>МОЗ </a:t>
            </a:r>
            <a:r>
              <a:rPr lang="uk-UA" dirty="0"/>
              <a:t>України.</a:t>
            </a:r>
          </a:p>
          <a:p>
            <a:r>
              <a:rPr lang="uk-UA" b="1" dirty="0" smtClean="0"/>
              <a:t>Підвищення </a:t>
            </a:r>
            <a:r>
              <a:rPr lang="uk-UA" b="1" dirty="0"/>
              <a:t>кваліфікації лікарів на заходах </a:t>
            </a:r>
            <a:r>
              <a:rPr lang="uk-UA" b="1" dirty="0" smtClean="0"/>
              <a:t>БПР </a:t>
            </a:r>
            <a:r>
              <a:rPr lang="uk-UA" dirty="0"/>
              <a:t>(міжнародному семінарі, зїзди, конференції молодих вчених) </a:t>
            </a:r>
            <a:r>
              <a:rPr lang="uk-UA" b="1" dirty="0"/>
              <a:t>в ДНП «НІР» у 2023 році:</a:t>
            </a:r>
          </a:p>
          <a:p>
            <a:r>
              <a:rPr lang="uk-UA" dirty="0" smtClean="0"/>
              <a:t> </a:t>
            </a:r>
            <a:r>
              <a:rPr lang="en-US" b="1" dirty="0">
                <a:solidFill>
                  <a:srgbClr val="0070C0"/>
                </a:solidFill>
              </a:rPr>
              <a:t>X</a:t>
            </a:r>
            <a:r>
              <a:rPr lang="uk-UA" b="1" dirty="0">
                <a:solidFill>
                  <a:srgbClr val="0070C0"/>
                </a:solidFill>
              </a:rPr>
              <a:t>І Міжнародний семінар студентів та молодих вчених до Всесвітнього дня боротьби з раком</a:t>
            </a:r>
            <a:r>
              <a:rPr lang="uk-UA" dirty="0"/>
              <a:t>, м. Київ, 3 лютого 2023 р. (Сумісно з НМУ імені О. О. Богомольця) -  видано </a:t>
            </a:r>
            <a:r>
              <a:rPr lang="uk-UA" b="1" dirty="0">
                <a:solidFill>
                  <a:srgbClr val="C00000"/>
                </a:solidFill>
              </a:rPr>
              <a:t>170 </a:t>
            </a:r>
            <a:r>
              <a:rPr lang="uk-UA" b="1" dirty="0" smtClean="0"/>
              <a:t>сертифікатів</a:t>
            </a:r>
            <a:r>
              <a:rPr lang="uk-UA" dirty="0"/>
              <a:t>;</a:t>
            </a:r>
          </a:p>
          <a:p>
            <a:r>
              <a:rPr lang="uk-UA" b="1" dirty="0" smtClean="0">
                <a:solidFill>
                  <a:srgbClr val="0070C0"/>
                </a:solidFill>
              </a:rPr>
              <a:t>ІІ з’їзд ГО </a:t>
            </a:r>
            <a:r>
              <a:rPr lang="uk-UA" b="1" dirty="0">
                <a:solidFill>
                  <a:srgbClr val="0070C0"/>
                </a:solidFill>
              </a:rPr>
              <a:t>«Українська асоціація </a:t>
            </a:r>
            <a:r>
              <a:rPr lang="uk-UA" b="1" dirty="0" err="1">
                <a:solidFill>
                  <a:srgbClr val="0070C0"/>
                </a:solidFill>
              </a:rPr>
              <a:t>цитопатологів</a:t>
            </a:r>
            <a:r>
              <a:rPr lang="uk-UA" b="1" dirty="0">
                <a:solidFill>
                  <a:srgbClr val="0070C0"/>
                </a:solidFill>
              </a:rPr>
              <a:t>» «Можливості морфологічних методів у верифікації пухлинних і непухлинних захворювань на сучасному рівні»</a:t>
            </a:r>
            <a:r>
              <a:rPr lang="uk-UA" dirty="0">
                <a:solidFill>
                  <a:srgbClr val="0070C0"/>
                </a:solidFill>
              </a:rPr>
              <a:t>,  </a:t>
            </a:r>
            <a:r>
              <a:rPr lang="uk-UA" dirty="0"/>
              <a:t>м. Київ, 6-7 листопада 2023 року - </a:t>
            </a:r>
            <a:r>
              <a:rPr lang="uk-UA" b="1" dirty="0">
                <a:solidFill>
                  <a:srgbClr val="C00000"/>
                </a:solidFill>
              </a:rPr>
              <a:t>100</a:t>
            </a:r>
            <a:r>
              <a:rPr lang="uk-UA" b="1" dirty="0"/>
              <a:t> </a:t>
            </a:r>
            <a:r>
              <a:rPr lang="uk-UA" b="1" dirty="0" smtClean="0"/>
              <a:t>сертифікатів;</a:t>
            </a:r>
            <a:endParaRPr lang="uk-UA" b="1" dirty="0"/>
          </a:p>
          <a:p>
            <a:r>
              <a:rPr lang="uk-UA" b="1" dirty="0" smtClean="0">
                <a:solidFill>
                  <a:srgbClr val="0070C0"/>
                </a:solidFill>
              </a:rPr>
              <a:t>«Конференція </a:t>
            </a:r>
            <a:r>
              <a:rPr lang="uk-UA" b="1" dirty="0">
                <a:solidFill>
                  <a:srgbClr val="0070C0"/>
                </a:solidFill>
              </a:rPr>
              <a:t>молодих вчених: </a:t>
            </a:r>
            <a:r>
              <a:rPr lang="uk-UA" b="1" dirty="0" err="1">
                <a:solidFill>
                  <a:srgbClr val="0070C0"/>
                </a:solidFill>
              </a:rPr>
              <a:t>Імуноонкологія</a:t>
            </a:r>
            <a:r>
              <a:rPr lang="uk-UA" b="1" dirty="0">
                <a:solidFill>
                  <a:srgbClr val="0070C0"/>
                </a:solidFill>
              </a:rPr>
              <a:t> в реаліях сьогодення. Чи готові ми до змін?»</a:t>
            </a: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08 грудня 2023 року, м. Київ - </a:t>
            </a:r>
            <a:r>
              <a:rPr lang="uk-UA" b="1" dirty="0">
                <a:solidFill>
                  <a:srgbClr val="C00000"/>
                </a:solidFill>
              </a:rPr>
              <a:t>135 </a:t>
            </a:r>
            <a:r>
              <a:rPr lang="uk-UA" b="1" dirty="0"/>
              <a:t>сертифікатів</a:t>
            </a:r>
            <a:r>
              <a:rPr lang="uk-UA" dirty="0"/>
              <a:t>.</a:t>
            </a:r>
          </a:p>
          <a:p>
            <a:r>
              <a:rPr lang="uk-UA" b="1" dirty="0" smtClean="0"/>
              <a:t>Подача електронної </a:t>
            </a:r>
            <a:r>
              <a:rPr lang="uk-UA" b="1" dirty="0"/>
              <a:t>звітності до Центру Тестування </a:t>
            </a:r>
            <a:r>
              <a:rPr lang="uk-UA" dirty="0"/>
              <a:t>МОЗ України про підвищення </a:t>
            </a:r>
            <a:r>
              <a:rPr lang="uk-UA" dirty="0" err="1"/>
              <a:t>кваліфікаціїї</a:t>
            </a:r>
            <a:r>
              <a:rPr lang="uk-UA" dirty="0"/>
              <a:t> </a:t>
            </a:r>
            <a:r>
              <a:rPr lang="uk-UA" b="1" dirty="0">
                <a:solidFill>
                  <a:srgbClr val="7030A0"/>
                </a:solidFill>
              </a:rPr>
              <a:t>більше 400 лікарів </a:t>
            </a:r>
            <a:r>
              <a:rPr lang="uk-UA" dirty="0"/>
              <a:t>в ДНП «НІР» в 2023 році.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261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519291"/>
            <a:ext cx="11656992" cy="541085"/>
          </a:xfrm>
        </p:spPr>
        <p:txBody>
          <a:bodyPr/>
          <a:lstStyle/>
          <a:p>
            <a:pPr algn="r"/>
            <a:r>
              <a:rPr lang="ru-RU" sz="3200" b="1" dirty="0" smtClean="0"/>
              <a:t>ПРАКТИЧНА </a:t>
            </a:r>
            <a:r>
              <a:rPr lang="ru-RU" sz="3200" b="1" dirty="0"/>
              <a:t>ПІДГОТОВКА (НАУКОВА СКЛАДОВА) </a:t>
            </a:r>
            <a:r>
              <a:rPr lang="ru-RU" sz="3200" b="1" dirty="0" smtClean="0"/>
              <a:t>АСПІРАНТІВ:</a:t>
            </a:r>
            <a:endParaRPr lang="en-US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4080" y="1204392"/>
            <a:ext cx="11656992" cy="7580622"/>
          </a:xfrm>
        </p:spPr>
        <p:txBody>
          <a:bodyPr/>
          <a:lstStyle/>
          <a:p>
            <a:r>
              <a:rPr lang="uk-UA" b="1" dirty="0" smtClean="0"/>
              <a:t>Аспіранти </a:t>
            </a:r>
            <a:r>
              <a:rPr lang="uk-UA" b="1" dirty="0"/>
              <a:t>очно-денної форми навчання </a:t>
            </a:r>
            <a:r>
              <a:rPr lang="uk-UA" b="1" dirty="0" smtClean="0"/>
              <a:t>(у 2023 р.) </a:t>
            </a:r>
            <a:r>
              <a:rPr lang="uk-UA" b="1" dirty="0"/>
              <a:t>– </a:t>
            </a:r>
            <a:r>
              <a:rPr lang="uk-UA" b="1" dirty="0">
                <a:solidFill>
                  <a:srgbClr val="C00000"/>
                </a:solidFill>
              </a:rPr>
              <a:t>6.</a:t>
            </a:r>
          </a:p>
          <a:p>
            <a:r>
              <a:rPr lang="uk-UA" b="1" dirty="0" smtClean="0"/>
              <a:t>Відраховано </a:t>
            </a:r>
            <a:r>
              <a:rPr lang="uk-UA" b="1" dirty="0"/>
              <a:t>в 2023 </a:t>
            </a:r>
            <a:r>
              <a:rPr lang="uk-UA" dirty="0"/>
              <a:t>р. – </a:t>
            </a:r>
            <a:r>
              <a:rPr lang="uk-UA" b="1" dirty="0">
                <a:solidFill>
                  <a:srgbClr val="C00000"/>
                </a:solidFill>
              </a:rPr>
              <a:t>3</a:t>
            </a:r>
            <a:r>
              <a:rPr lang="uk-UA" dirty="0"/>
              <a:t> </a:t>
            </a:r>
            <a:r>
              <a:rPr lang="uk-UA" dirty="0">
                <a:solidFill>
                  <a:srgbClr val="C00000"/>
                </a:solidFill>
              </a:rPr>
              <a:t>аспірантів</a:t>
            </a:r>
            <a:r>
              <a:rPr lang="uk-UA" dirty="0"/>
              <a:t>: </a:t>
            </a:r>
            <a:r>
              <a:rPr lang="uk-UA" dirty="0" err="1"/>
              <a:t>Ренкас</a:t>
            </a:r>
            <a:r>
              <a:rPr lang="uk-UA" dirty="0"/>
              <a:t> О. П., </a:t>
            </a:r>
            <a:r>
              <a:rPr lang="uk-UA" dirty="0" err="1"/>
              <a:t>Хоптяну</a:t>
            </a:r>
            <a:r>
              <a:rPr lang="uk-UA" dirty="0"/>
              <a:t> О.І. Мовчан О. І. у зв’язку із закінченням навчання (наказ № 155 від 28 вересня  </a:t>
            </a:r>
            <a:r>
              <a:rPr lang="uk-UA" dirty="0" smtClean="0"/>
              <a:t>2023 </a:t>
            </a:r>
            <a:r>
              <a:rPr lang="uk-UA" dirty="0"/>
              <a:t>р.).</a:t>
            </a:r>
          </a:p>
          <a:p>
            <a:r>
              <a:rPr lang="uk-UA" dirty="0" smtClean="0"/>
              <a:t>Подано до </a:t>
            </a:r>
            <a:r>
              <a:rPr lang="uk-UA" dirty="0" err="1" smtClean="0"/>
              <a:t>голосув</a:t>
            </a:r>
            <a:r>
              <a:rPr lang="uk-UA" dirty="0" smtClean="0"/>
              <a:t>., рішенням </a:t>
            </a:r>
            <a:r>
              <a:rPr lang="uk-UA" dirty="0"/>
              <a:t>вченої ради </a:t>
            </a:r>
            <a:r>
              <a:rPr lang="uk-UA" b="1" dirty="0">
                <a:solidFill>
                  <a:srgbClr val="7030A0"/>
                </a:solidFill>
              </a:rPr>
              <a:t>зараховано до проходження  практичної частини аспірантури</a:t>
            </a:r>
            <a:r>
              <a:rPr lang="uk-UA" dirty="0"/>
              <a:t> (з метою виконання наукової роботи) </a:t>
            </a:r>
            <a:r>
              <a:rPr lang="uk-UA" b="1" dirty="0"/>
              <a:t>у науково-клінічне відділу новоутворень жіночої репродуктивної  системи ДНП «НІР» </a:t>
            </a:r>
            <a:r>
              <a:rPr lang="uk-UA" b="1" dirty="0">
                <a:solidFill>
                  <a:srgbClr val="C00000"/>
                </a:solidFill>
              </a:rPr>
              <a:t>2 аспірантів </a:t>
            </a:r>
            <a:r>
              <a:rPr lang="uk-UA" b="1" dirty="0">
                <a:solidFill>
                  <a:srgbClr val="7030A0"/>
                </a:solidFill>
              </a:rPr>
              <a:t>очно-денної форми навчання кафедри медицини плода НУОЗ імені П.Л. </a:t>
            </a:r>
            <a:r>
              <a:rPr lang="uk-UA" b="1" dirty="0" err="1">
                <a:solidFill>
                  <a:srgbClr val="7030A0"/>
                </a:solidFill>
              </a:rPr>
              <a:t>Шупика</a:t>
            </a:r>
            <a:r>
              <a:rPr lang="uk-UA" dirty="0"/>
              <a:t> – </a:t>
            </a:r>
            <a:r>
              <a:rPr lang="uk-UA" dirty="0" err="1"/>
              <a:t>Сендецького</a:t>
            </a:r>
            <a:r>
              <a:rPr lang="uk-UA" dirty="0"/>
              <a:t> С. С. та Климову В.В. (рішення вченої ради протокол № 8 від 14 грудня 2023 р.), призначити </a:t>
            </a:r>
            <a:r>
              <a:rPr lang="uk-UA" b="1" dirty="0"/>
              <a:t>другим науковим керівником проф. </a:t>
            </a:r>
            <a:r>
              <a:rPr lang="uk-UA" b="1" dirty="0" err="1"/>
              <a:t>Свінціцького</a:t>
            </a:r>
            <a:r>
              <a:rPr lang="uk-UA" b="1" dirty="0"/>
              <a:t> В. С</a:t>
            </a:r>
            <a:r>
              <a:rPr lang="uk-UA" dirty="0"/>
              <a:t>. (підстава – витяг з протоколу вченої ради НУОЗ імені П.Л. </a:t>
            </a:r>
            <a:r>
              <a:rPr lang="uk-UA" dirty="0" err="1"/>
              <a:t>Шупика</a:t>
            </a:r>
            <a:r>
              <a:rPr lang="uk-UA" dirty="0"/>
              <a:t>  від 22.11.2023 №9).</a:t>
            </a:r>
          </a:p>
          <a:p>
            <a:r>
              <a:rPr lang="uk-UA" b="1" i="1" dirty="0" smtClean="0"/>
              <a:t>Науково-методичний супровід документів в аспірантурі. </a:t>
            </a:r>
          </a:p>
          <a:p>
            <a:r>
              <a:rPr lang="ru-RU" b="1" i="1" dirty="0" err="1">
                <a:solidFill>
                  <a:srgbClr val="7030A0"/>
                </a:solidFill>
              </a:rPr>
              <a:t>Всього</a:t>
            </a:r>
            <a:r>
              <a:rPr lang="ru-RU" b="1" i="1" dirty="0">
                <a:solidFill>
                  <a:srgbClr val="7030A0"/>
                </a:solidFill>
              </a:rPr>
              <a:t> на </a:t>
            </a:r>
            <a:r>
              <a:rPr lang="ru-RU" b="1" i="1" dirty="0" err="1">
                <a:solidFill>
                  <a:srgbClr val="7030A0"/>
                </a:solidFill>
              </a:rPr>
              <a:t>даний</a:t>
            </a:r>
            <a:r>
              <a:rPr lang="ru-RU" b="1" i="1" dirty="0">
                <a:solidFill>
                  <a:srgbClr val="7030A0"/>
                </a:solidFill>
              </a:rPr>
              <a:t> час в ДНП «НІР</a:t>
            </a:r>
            <a:r>
              <a:rPr lang="ru-RU" b="1" i="1" dirty="0"/>
              <a:t>» </a:t>
            </a:r>
            <a:r>
              <a:rPr lang="ru-RU" b="1" i="1" dirty="0" err="1"/>
              <a:t>виконують</a:t>
            </a:r>
            <a:r>
              <a:rPr lang="ru-RU" b="1" i="1" dirty="0"/>
              <a:t> </a:t>
            </a:r>
            <a:r>
              <a:rPr lang="ru-RU" b="1" i="1" dirty="0" err="1"/>
              <a:t>наукову</a:t>
            </a:r>
            <a:r>
              <a:rPr lang="ru-RU" b="1" i="1" dirty="0"/>
              <a:t> </a:t>
            </a:r>
            <a:r>
              <a:rPr lang="ru-RU" b="1" i="1" dirty="0" err="1"/>
              <a:t>програму</a:t>
            </a:r>
            <a:r>
              <a:rPr lang="ru-RU" b="1" i="1" dirty="0"/>
              <a:t>  </a:t>
            </a:r>
            <a:endParaRPr lang="ru-RU" b="1" i="1" dirty="0" smtClean="0"/>
          </a:p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- </a:t>
            </a:r>
            <a:r>
              <a:rPr lang="ru-RU" b="1" i="1" dirty="0">
                <a:solidFill>
                  <a:srgbClr val="FF0000"/>
                </a:solidFill>
              </a:rPr>
              <a:t>5 </a:t>
            </a:r>
            <a:r>
              <a:rPr lang="ru-RU" b="1" i="1" dirty="0" err="1">
                <a:solidFill>
                  <a:srgbClr val="FF0000"/>
                </a:solidFill>
              </a:rPr>
              <a:t>аспірантів</a:t>
            </a:r>
            <a:r>
              <a:rPr lang="ru-RU" b="1" i="1" dirty="0">
                <a:solidFill>
                  <a:srgbClr val="FF0000"/>
                </a:solidFill>
              </a:rPr>
              <a:t>. </a:t>
            </a:r>
            <a:endParaRPr lang="uk-UA" b="1" i="1" dirty="0">
              <a:solidFill>
                <a:srgbClr val="FF0000"/>
              </a:solidFill>
            </a:endParaRPr>
          </a:p>
          <a:p>
            <a:endParaRPr lang="en-US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67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. </a:t>
            </a:r>
            <a:r>
              <a:rPr lang="ru-RU" sz="3600" b="1" dirty="0" smtClean="0"/>
              <a:t>ПІДГОТОВКА ДОКУМЕНТІВ </a:t>
            </a:r>
            <a:r>
              <a:rPr lang="ru-RU" sz="3600" b="1" dirty="0"/>
              <a:t>ДЛЯ РОЗГЛЯДУ ТА  </a:t>
            </a:r>
            <a:r>
              <a:rPr lang="ru-RU" sz="3600" b="1" dirty="0">
                <a:solidFill>
                  <a:srgbClr val="C00000"/>
                </a:solidFill>
              </a:rPr>
              <a:t>ПРИСВОЄННЯ НАУКОВИХ ЗВАНЬ, ПОДАННЯ ДО НАГОРОД </a:t>
            </a:r>
            <a:r>
              <a:rPr lang="ru-RU" sz="3600" b="1" dirty="0"/>
              <a:t>ВЧЕНОЮ РАДОЮ ДНП «НІР»:</a:t>
            </a:r>
            <a:endParaRPr lang="en-US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040" y="2478113"/>
            <a:ext cx="12110720" cy="6572510"/>
          </a:xfrm>
        </p:spPr>
        <p:txBody>
          <a:bodyPr/>
          <a:lstStyle/>
          <a:p>
            <a:r>
              <a:rPr lang="ru-RU" dirty="0"/>
              <a:t>У 2023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b="1" dirty="0" err="1"/>
              <a:t>науково-освітнім</a:t>
            </a:r>
            <a:r>
              <a:rPr lang="ru-RU" b="1" dirty="0"/>
              <a:t> </a:t>
            </a:r>
            <a:r>
              <a:rPr lang="ru-RU" b="1" dirty="0" err="1" smtClean="0"/>
              <a:t>відділом</a:t>
            </a:r>
            <a:r>
              <a:rPr lang="ru-RU" dirty="0" smtClean="0"/>
              <a:t>: </a:t>
            </a:r>
            <a:r>
              <a:rPr lang="ru-RU" dirty="0" err="1" smtClean="0"/>
              <a:t>проаналізовано</a:t>
            </a:r>
            <a:r>
              <a:rPr lang="ru-RU" dirty="0" smtClean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 smtClean="0"/>
              <a:t>діяльності</a:t>
            </a:r>
            <a:r>
              <a:rPr lang="ru-RU" dirty="0"/>
              <a:t>,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науковців</a:t>
            </a:r>
            <a:r>
              <a:rPr lang="ru-RU" dirty="0"/>
              <a:t>  </a:t>
            </a:r>
            <a:r>
              <a:rPr lang="ru-RU" dirty="0" err="1" smtClean="0"/>
              <a:t>підготовлено</a:t>
            </a:r>
            <a:r>
              <a:rPr lang="ru-RU" dirty="0" smtClean="0"/>
              <a:t> до </a:t>
            </a:r>
            <a:r>
              <a:rPr lang="ru-RU" dirty="0" err="1" smtClean="0"/>
              <a:t>затв</a:t>
            </a:r>
            <a:r>
              <a:rPr lang="ru-RU" dirty="0" smtClean="0"/>
              <a:t>. </a:t>
            </a:r>
            <a:r>
              <a:rPr lang="ru-RU" dirty="0" err="1" smtClean="0"/>
              <a:t>Вч.радою</a:t>
            </a:r>
            <a:r>
              <a:rPr lang="ru-RU" dirty="0" smtClean="0"/>
              <a:t> та </a:t>
            </a:r>
            <a:r>
              <a:rPr lang="ru-RU" b="1" dirty="0" smtClean="0"/>
              <a:t>подано на </a:t>
            </a:r>
            <a:r>
              <a:rPr lang="ru-RU" b="1" dirty="0" err="1" smtClean="0"/>
              <a:t>вчені</a:t>
            </a:r>
            <a:r>
              <a:rPr lang="ru-RU" b="1" dirty="0" smtClean="0"/>
              <a:t> </a:t>
            </a:r>
            <a:r>
              <a:rPr lang="ru-RU" b="1" dirty="0" err="1" smtClean="0"/>
              <a:t>звання</a:t>
            </a:r>
            <a:r>
              <a:rPr lang="ru-RU" b="1" dirty="0" smtClean="0"/>
              <a:t>:</a:t>
            </a:r>
          </a:p>
          <a:p>
            <a:r>
              <a:rPr lang="uk-UA" dirty="0"/>
              <a:t>А) </a:t>
            </a:r>
            <a:r>
              <a:rPr lang="uk-UA" b="1" dirty="0"/>
              <a:t>«Професор»:</a:t>
            </a:r>
          </a:p>
          <a:p>
            <a:r>
              <a:rPr lang="uk-UA" b="1" dirty="0">
                <a:solidFill>
                  <a:srgbClr val="7030A0"/>
                </a:solidFill>
              </a:rPr>
              <a:t>- </a:t>
            </a:r>
            <a:r>
              <a:rPr lang="uk-UA" b="1" dirty="0" err="1">
                <a:solidFill>
                  <a:srgbClr val="7030A0"/>
                </a:solidFill>
              </a:rPr>
              <a:t>Дєдкова</a:t>
            </a:r>
            <a:r>
              <a:rPr lang="uk-UA" b="1" dirty="0">
                <a:solidFill>
                  <a:srgbClr val="7030A0"/>
                </a:solidFill>
              </a:rPr>
              <a:t> </a:t>
            </a:r>
            <a:r>
              <a:rPr lang="uk-UA" b="1" dirty="0" smtClean="0">
                <a:solidFill>
                  <a:srgbClr val="7030A0"/>
                </a:solidFill>
              </a:rPr>
              <a:t>А. Г. </a:t>
            </a:r>
            <a:r>
              <a:rPr lang="uk-UA" dirty="0"/>
              <a:t>– </a:t>
            </a:r>
            <a:r>
              <a:rPr lang="uk-UA" dirty="0" smtClean="0"/>
              <a:t>(ріш. Вч. </a:t>
            </a:r>
            <a:r>
              <a:rPr lang="uk-UA" dirty="0"/>
              <a:t>ради протокол № 4  від </a:t>
            </a:r>
            <a:r>
              <a:rPr lang="uk-UA" dirty="0" smtClean="0"/>
              <a:t>20.07. 2023 </a:t>
            </a:r>
            <a:r>
              <a:rPr lang="uk-UA" dirty="0"/>
              <a:t>р</a:t>
            </a:r>
            <a:r>
              <a:rPr lang="uk-UA" dirty="0" smtClean="0"/>
              <a:t>.);</a:t>
            </a:r>
            <a:endParaRPr lang="uk-UA" dirty="0"/>
          </a:p>
          <a:p>
            <a:r>
              <a:rPr lang="uk-UA" b="1" dirty="0">
                <a:solidFill>
                  <a:srgbClr val="7030A0"/>
                </a:solidFill>
              </a:rPr>
              <a:t>-</a:t>
            </a:r>
            <a:r>
              <a:rPr lang="uk-UA" b="1" dirty="0" err="1">
                <a:solidFill>
                  <a:srgbClr val="7030A0"/>
                </a:solidFill>
              </a:rPr>
              <a:t>Храновську</a:t>
            </a:r>
            <a:r>
              <a:rPr lang="uk-UA" b="1" dirty="0">
                <a:solidFill>
                  <a:srgbClr val="7030A0"/>
                </a:solidFill>
              </a:rPr>
              <a:t> </a:t>
            </a:r>
            <a:r>
              <a:rPr lang="uk-UA" b="1" dirty="0" smtClean="0">
                <a:solidFill>
                  <a:srgbClr val="7030A0"/>
                </a:solidFill>
              </a:rPr>
              <a:t>Н. М</a:t>
            </a:r>
            <a:r>
              <a:rPr lang="uk-UA" dirty="0" smtClean="0"/>
              <a:t>. </a:t>
            </a:r>
            <a:r>
              <a:rPr lang="uk-UA" dirty="0"/>
              <a:t>– </a:t>
            </a:r>
            <a:r>
              <a:rPr lang="uk-UA" dirty="0" smtClean="0"/>
              <a:t>(ріш. Вч. </a:t>
            </a:r>
            <a:r>
              <a:rPr lang="uk-UA" dirty="0"/>
              <a:t>ради протокол № 4  від </a:t>
            </a:r>
            <a:r>
              <a:rPr lang="uk-UA" dirty="0" smtClean="0"/>
              <a:t>20.07. </a:t>
            </a:r>
            <a:r>
              <a:rPr lang="uk-UA" dirty="0"/>
              <a:t>2023 р</a:t>
            </a:r>
            <a:r>
              <a:rPr lang="uk-UA" dirty="0" smtClean="0"/>
              <a:t>.);</a:t>
            </a:r>
            <a:endParaRPr lang="uk-UA" dirty="0"/>
          </a:p>
          <a:p>
            <a:r>
              <a:rPr lang="uk-UA" dirty="0"/>
              <a:t>Б) </a:t>
            </a:r>
            <a:r>
              <a:rPr lang="uk-UA" b="1" dirty="0"/>
              <a:t>«Старший дослідник»:</a:t>
            </a:r>
          </a:p>
          <a:p>
            <a:r>
              <a:rPr lang="uk-UA" dirty="0"/>
              <a:t>- Банковську </a:t>
            </a:r>
            <a:r>
              <a:rPr lang="uk-UA" dirty="0" smtClean="0"/>
              <a:t>Н. В. (ріш. Вч. </a:t>
            </a:r>
            <a:r>
              <a:rPr lang="uk-UA" dirty="0"/>
              <a:t>ради протокол № 1  від 31 березня   2023 р</a:t>
            </a:r>
            <a:r>
              <a:rPr lang="uk-UA" dirty="0" smtClean="0"/>
              <a:t>.);</a:t>
            </a:r>
            <a:endParaRPr lang="uk-UA" dirty="0"/>
          </a:p>
          <a:p>
            <a:r>
              <a:rPr lang="uk-UA" dirty="0"/>
              <a:t>- Кравця </a:t>
            </a:r>
            <a:r>
              <a:rPr lang="uk-UA" dirty="0" smtClean="0"/>
              <a:t>О. В. (ріш. Вч. </a:t>
            </a:r>
            <a:r>
              <a:rPr lang="uk-UA" dirty="0"/>
              <a:t>ради протокол № 1  від 31 березня   2023 р</a:t>
            </a:r>
            <a:r>
              <a:rPr lang="uk-UA" dirty="0" smtClean="0"/>
              <a:t>.);</a:t>
            </a:r>
            <a:endParaRPr lang="uk-UA" dirty="0"/>
          </a:p>
          <a:p>
            <a:r>
              <a:rPr lang="uk-UA" dirty="0"/>
              <a:t>- Ціп </a:t>
            </a:r>
            <a:r>
              <a:rPr lang="uk-UA" dirty="0" smtClean="0"/>
              <a:t>Н. П. (ріш. Вч. </a:t>
            </a:r>
            <a:r>
              <a:rPr lang="uk-UA" dirty="0"/>
              <a:t>ради протокол № 3  від 25 травня   2023 р</a:t>
            </a:r>
            <a:r>
              <a:rPr lang="uk-UA" dirty="0" smtClean="0"/>
              <a:t>.);</a:t>
            </a:r>
            <a:endParaRPr lang="uk-UA" dirty="0"/>
          </a:p>
          <a:p>
            <a:r>
              <a:rPr lang="uk-UA" dirty="0"/>
              <a:t>- Горбача </a:t>
            </a:r>
            <a:r>
              <a:rPr lang="uk-UA" dirty="0" smtClean="0"/>
              <a:t>О. І. (ріш. Вч. </a:t>
            </a:r>
            <a:r>
              <a:rPr lang="uk-UA" dirty="0"/>
              <a:t>ради протокол № 4  від 20 липня   2023 р.)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133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1800" y="916360"/>
            <a:ext cx="11593288" cy="7868654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/>
              <a:t>- </a:t>
            </a:r>
            <a:r>
              <a:rPr lang="ru-RU" sz="3200" b="1" dirty="0" err="1" smtClean="0"/>
              <a:t>Підготовлено</a:t>
            </a:r>
            <a:r>
              <a:rPr lang="ru-RU" sz="3200" b="1" dirty="0" smtClean="0"/>
              <a:t> </a:t>
            </a:r>
            <a:r>
              <a:rPr lang="ru-RU" sz="3200" b="1" dirty="0"/>
              <a:t>до </a:t>
            </a:r>
            <a:r>
              <a:rPr lang="ru-RU" sz="3200" b="1" dirty="0" err="1"/>
              <a:t>розгляду</a:t>
            </a:r>
            <a:r>
              <a:rPr lang="ru-RU" sz="3200" b="1" dirty="0"/>
              <a:t>,</a:t>
            </a:r>
            <a:r>
              <a:rPr lang="ru-RU" sz="3200" dirty="0"/>
              <a:t> </a:t>
            </a:r>
            <a:r>
              <a:rPr lang="ru-RU" sz="3200" dirty="0" err="1"/>
              <a:t>голосування</a:t>
            </a:r>
            <a:r>
              <a:rPr lang="ru-RU" sz="3200" dirty="0"/>
              <a:t> на </a:t>
            </a:r>
            <a:r>
              <a:rPr lang="ru-RU" sz="3200" dirty="0" err="1"/>
              <a:t>засіданні</a:t>
            </a:r>
            <a:r>
              <a:rPr lang="ru-RU" sz="3200" dirty="0"/>
              <a:t> </a:t>
            </a:r>
            <a:r>
              <a:rPr lang="ru-RU" sz="3200" dirty="0" err="1"/>
              <a:t>вченої</a:t>
            </a:r>
            <a:r>
              <a:rPr lang="ru-RU" sz="3200" dirty="0"/>
              <a:t> ради з </a:t>
            </a:r>
            <a:r>
              <a:rPr lang="ru-RU" sz="3200" dirty="0" err="1"/>
              <a:t>наступною</a:t>
            </a:r>
            <a:r>
              <a:rPr lang="ru-RU" sz="3200" dirty="0"/>
              <a:t> </a:t>
            </a:r>
            <a:r>
              <a:rPr lang="ru-RU" sz="3200" b="1" dirty="0"/>
              <a:t>подачею </a:t>
            </a:r>
            <a:r>
              <a:rPr lang="ru-RU" sz="3200" b="1" dirty="0" err="1"/>
              <a:t>документів</a:t>
            </a:r>
            <a:r>
              <a:rPr lang="ru-RU" sz="3200" b="1" dirty="0"/>
              <a:t> </a:t>
            </a:r>
            <a:r>
              <a:rPr lang="ru-RU" sz="3200" b="1" dirty="0" err="1"/>
              <a:t>науковців</a:t>
            </a:r>
            <a:r>
              <a:rPr lang="ru-RU" sz="3200" b="1" dirty="0"/>
              <a:t> (Бурлака А. А.) на </a:t>
            </a:r>
            <a:r>
              <a:rPr lang="ru-RU" sz="3200" b="1" dirty="0" err="1"/>
              <a:t>отримання</a:t>
            </a:r>
            <a:r>
              <a:rPr lang="ru-RU" sz="3200" b="1" dirty="0"/>
              <a:t> </a:t>
            </a:r>
            <a:r>
              <a:rPr lang="ru-RU" sz="3200" b="1" dirty="0" err="1"/>
              <a:t>міжнародної</a:t>
            </a:r>
            <a:r>
              <a:rPr lang="ru-RU" sz="3200" b="1" dirty="0"/>
              <a:t> </a:t>
            </a:r>
            <a:r>
              <a:rPr lang="ru-RU" sz="3200" b="1" dirty="0" err="1"/>
              <a:t>відзнаки</a:t>
            </a:r>
            <a:r>
              <a:rPr lang="ru-RU" sz="3200" b="1" dirty="0"/>
              <a:t> – </a:t>
            </a:r>
            <a:r>
              <a:rPr lang="ru-RU" sz="3200" b="1" dirty="0" err="1">
                <a:solidFill>
                  <a:srgbClr val="7030A0"/>
                </a:solidFill>
              </a:rPr>
              <a:t>премії</a:t>
            </a:r>
            <a:r>
              <a:rPr lang="ru-RU" sz="3200" b="1" dirty="0">
                <a:solidFill>
                  <a:srgbClr val="7030A0"/>
                </a:solidFill>
              </a:rPr>
              <a:t> ВООЗ;</a:t>
            </a:r>
          </a:p>
          <a:p>
            <a:endParaRPr lang="ru-RU" sz="800" dirty="0"/>
          </a:p>
          <a:p>
            <a:pPr>
              <a:buFontTx/>
              <a:buChar char="-"/>
            </a:pPr>
            <a:r>
              <a:rPr lang="ru-RU" sz="3200" b="1" dirty="0" err="1" smtClean="0"/>
              <a:t>Підготовлено</a:t>
            </a:r>
            <a:r>
              <a:rPr lang="ru-RU" sz="3200" b="1" dirty="0" smtClean="0"/>
              <a:t> до </a:t>
            </a:r>
            <a:r>
              <a:rPr lang="ru-RU" sz="3200" b="1" dirty="0" err="1" smtClean="0"/>
              <a:t>розгляду</a:t>
            </a:r>
            <a:r>
              <a:rPr lang="ru-RU" sz="3200" dirty="0" smtClean="0"/>
              <a:t>, </a:t>
            </a:r>
            <a:r>
              <a:rPr lang="ru-RU" sz="3200" dirty="0" err="1"/>
              <a:t>голосування</a:t>
            </a:r>
            <a:r>
              <a:rPr lang="ru-RU" sz="3200" dirty="0"/>
              <a:t> </a:t>
            </a:r>
            <a:r>
              <a:rPr lang="ru-RU" sz="3200" dirty="0" err="1"/>
              <a:t>вченою</a:t>
            </a:r>
            <a:r>
              <a:rPr lang="ru-RU" sz="3200" dirty="0"/>
              <a:t> радою та </a:t>
            </a:r>
            <a:r>
              <a:rPr lang="ru-RU" sz="3200" b="1" dirty="0" err="1" smtClean="0"/>
              <a:t>подачі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навчального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посібника</a:t>
            </a:r>
            <a:r>
              <a:rPr lang="ru-RU" sz="3200" b="1" dirty="0"/>
              <a:t>: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>
                <a:solidFill>
                  <a:srgbClr val="7030A0"/>
                </a:solidFill>
              </a:rPr>
              <a:t>«ЦИТОМОРФОЛОГІЧНА ДІАГНОСТИКА ПУХЛИН ЛЮДИНИ»</a:t>
            </a:r>
            <a:r>
              <a:rPr lang="ru-RU" sz="3200" b="1" dirty="0" smtClean="0"/>
              <a:t> </a:t>
            </a:r>
          </a:p>
          <a:p>
            <a:pPr marL="0" indent="0">
              <a:buNone/>
            </a:pPr>
            <a:r>
              <a:rPr lang="ru-RU" sz="3200" b="1" dirty="0" smtClean="0"/>
              <a:t>(автор </a:t>
            </a:r>
            <a:r>
              <a:rPr lang="ru-RU" sz="3200" b="1" dirty="0" err="1" smtClean="0"/>
              <a:t>професор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Болгова</a:t>
            </a:r>
            <a:r>
              <a:rPr lang="ru-RU" sz="3200" b="1" dirty="0" smtClean="0"/>
              <a:t> Л. С.) </a:t>
            </a:r>
          </a:p>
          <a:p>
            <a:pPr marL="0" indent="0">
              <a:buNone/>
            </a:pPr>
            <a:r>
              <a:rPr lang="ru-RU" sz="3200" dirty="0" smtClean="0"/>
              <a:t>до </a:t>
            </a:r>
            <a:r>
              <a:rPr lang="ru-RU" sz="3200" b="1" dirty="0" smtClean="0">
                <a:solidFill>
                  <a:srgbClr val="7030A0"/>
                </a:solidFill>
              </a:rPr>
              <a:t>Конкурсу </a:t>
            </a:r>
            <a:r>
              <a:rPr lang="ru-RU" sz="3200" b="1" dirty="0">
                <a:solidFill>
                  <a:srgbClr val="7030A0"/>
                </a:solidFill>
              </a:rPr>
              <a:t>на </a:t>
            </a:r>
            <a:r>
              <a:rPr lang="ru-RU" sz="3200" b="1" dirty="0" err="1">
                <a:solidFill>
                  <a:srgbClr val="7030A0"/>
                </a:solidFill>
              </a:rPr>
              <a:t>краще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видання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серед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наукової</a:t>
            </a:r>
            <a:r>
              <a:rPr lang="ru-RU" sz="3200" b="1" dirty="0">
                <a:solidFill>
                  <a:srgbClr val="7030A0"/>
                </a:solidFill>
              </a:rPr>
              <a:t> і </a:t>
            </a:r>
            <a:r>
              <a:rPr lang="ru-RU" sz="3200" b="1" dirty="0" err="1">
                <a:solidFill>
                  <a:srgbClr val="7030A0"/>
                </a:solidFill>
              </a:rPr>
              <a:t>освітянської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спільноти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України</a:t>
            </a:r>
            <a:r>
              <a:rPr lang="ru-RU" sz="3200" b="1" dirty="0">
                <a:solidFill>
                  <a:srgbClr val="7030A0"/>
                </a:solidFill>
              </a:rPr>
              <a:t> у 2023 </a:t>
            </a:r>
            <a:r>
              <a:rPr lang="ru-RU" sz="3200" b="1" dirty="0" err="1">
                <a:solidFill>
                  <a:srgbClr val="7030A0"/>
                </a:solidFill>
              </a:rPr>
              <a:t>році</a:t>
            </a:r>
            <a:r>
              <a:rPr lang="ru-RU" sz="3200" b="1" dirty="0">
                <a:solidFill>
                  <a:srgbClr val="7030A0"/>
                </a:solidFill>
              </a:rPr>
              <a:t>,</a:t>
            </a:r>
            <a:r>
              <a:rPr lang="ru-RU" sz="3200" dirty="0"/>
              <a:t> яке проведено в ГО «НАН ВО </a:t>
            </a:r>
            <a:r>
              <a:rPr lang="ru-RU" sz="3200" dirty="0" err="1"/>
              <a:t>України</a:t>
            </a:r>
            <a:r>
              <a:rPr lang="ru-RU" sz="3200" dirty="0"/>
              <a:t>». </a:t>
            </a:r>
            <a:r>
              <a:rPr lang="ru-RU" sz="3200" b="1" dirty="0" err="1">
                <a:solidFill>
                  <a:srgbClr val="FF0000"/>
                </a:solidFill>
              </a:rPr>
              <a:t>Посібник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отримав</a:t>
            </a:r>
            <a:r>
              <a:rPr lang="ru-RU" sz="3200" b="1" dirty="0">
                <a:solidFill>
                  <a:srgbClr val="FF0000"/>
                </a:solidFill>
              </a:rPr>
              <a:t> перше </a:t>
            </a:r>
            <a:r>
              <a:rPr lang="ru-RU" sz="3200" b="1" dirty="0" err="1">
                <a:solidFill>
                  <a:srgbClr val="FF0000"/>
                </a:solidFill>
              </a:rPr>
              <a:t>місце</a:t>
            </a:r>
            <a:r>
              <a:rPr lang="ru-RU" sz="3200" b="1" dirty="0">
                <a:solidFill>
                  <a:srgbClr val="FF0000"/>
                </a:solidFill>
              </a:rPr>
              <a:t>,</a:t>
            </a:r>
            <a:r>
              <a:rPr lang="ru-RU" sz="3200" dirty="0"/>
              <a:t> </a:t>
            </a:r>
            <a:r>
              <a:rPr lang="ru-RU" sz="3200" dirty="0" err="1"/>
              <a:t>результати</a:t>
            </a:r>
            <a:r>
              <a:rPr lang="ru-RU" sz="3200" dirty="0"/>
              <a:t> конкурсу </a:t>
            </a:r>
            <a:r>
              <a:rPr lang="ru-RU" sz="3200" b="1" dirty="0">
                <a:solidFill>
                  <a:srgbClr val="7030A0"/>
                </a:solidFill>
              </a:rPr>
              <a:t>«</a:t>
            </a:r>
            <a:r>
              <a:rPr lang="ru-RU" sz="3200" b="1" dirty="0" err="1">
                <a:solidFill>
                  <a:srgbClr val="7030A0"/>
                </a:solidFill>
              </a:rPr>
              <a:t>Краще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видання</a:t>
            </a:r>
            <a:r>
              <a:rPr lang="ru-RU" sz="3200" b="1" dirty="0">
                <a:solidFill>
                  <a:srgbClr val="7030A0"/>
                </a:solidFill>
              </a:rPr>
              <a:t> 2023 року», </a:t>
            </a:r>
            <a:r>
              <a:rPr lang="ru-RU" sz="3200" dirty="0" err="1"/>
              <a:t>який</a:t>
            </a:r>
            <a:r>
              <a:rPr lang="ru-RU" sz="3200" dirty="0"/>
              <a:t> </a:t>
            </a:r>
            <a:r>
              <a:rPr lang="ru-RU" sz="3200" dirty="0" err="1"/>
              <a:t>щорічно</a:t>
            </a:r>
            <a:r>
              <a:rPr lang="ru-RU" sz="3200" dirty="0"/>
              <a:t> проводить ГО «</a:t>
            </a:r>
            <a:r>
              <a:rPr lang="ru-RU" sz="3200" dirty="0" err="1"/>
              <a:t>Національна</a:t>
            </a:r>
            <a:r>
              <a:rPr lang="ru-RU" sz="3200" dirty="0"/>
              <a:t> </a:t>
            </a:r>
            <a:r>
              <a:rPr lang="ru-RU" sz="3200" dirty="0" err="1"/>
              <a:t>академія</a:t>
            </a:r>
            <a:r>
              <a:rPr lang="ru-RU" sz="3200" dirty="0"/>
              <a:t> наук </a:t>
            </a:r>
            <a:r>
              <a:rPr lang="ru-RU" sz="3200" dirty="0" err="1"/>
              <a:t>вищої</a:t>
            </a:r>
            <a:r>
              <a:rPr lang="ru-RU" sz="3200" dirty="0"/>
              <a:t> </a:t>
            </a:r>
            <a:r>
              <a:rPr lang="ru-RU" sz="3200" dirty="0" err="1"/>
              <a:t>освіти</a:t>
            </a:r>
            <a:r>
              <a:rPr lang="ru-RU" sz="3200" dirty="0"/>
              <a:t> </a:t>
            </a:r>
            <a:r>
              <a:rPr lang="ru-RU" sz="3200" dirty="0" err="1"/>
              <a:t>України</a:t>
            </a:r>
            <a:r>
              <a:rPr lang="ru-RU" sz="3200" dirty="0"/>
              <a:t>» (</a:t>
            </a:r>
            <a:r>
              <a:rPr lang="ru-RU" sz="3200" dirty="0" err="1"/>
              <a:t>Витяг</a:t>
            </a:r>
            <a:r>
              <a:rPr lang="ru-RU" sz="3200" dirty="0"/>
              <a:t> з протоколу № 7 </a:t>
            </a:r>
            <a:r>
              <a:rPr lang="ru-RU" sz="3200" dirty="0" err="1"/>
              <a:t>від</a:t>
            </a:r>
            <a:r>
              <a:rPr lang="ru-RU" sz="3200" dirty="0"/>
              <a:t> 4.12.2023 р., </a:t>
            </a:r>
            <a:r>
              <a:rPr lang="ru-RU" sz="3200" dirty="0" err="1"/>
              <a:t>інформацію</a:t>
            </a:r>
            <a:r>
              <a:rPr lang="ru-RU" sz="3200" dirty="0"/>
              <a:t> </a:t>
            </a:r>
            <a:r>
              <a:rPr lang="ru-RU" sz="3200" dirty="0" err="1"/>
              <a:t>розміщено</a:t>
            </a:r>
            <a:r>
              <a:rPr lang="ru-RU" sz="3200" dirty="0"/>
              <a:t> на </a:t>
            </a:r>
            <a:r>
              <a:rPr lang="ru-RU" sz="3200" dirty="0" err="1"/>
              <a:t>сайті</a:t>
            </a:r>
            <a:r>
              <a:rPr lang="ru-RU" sz="3200" dirty="0"/>
              <a:t> ГО «НАН ВО </a:t>
            </a:r>
            <a:r>
              <a:rPr lang="ru-RU" sz="3200" dirty="0" err="1"/>
              <a:t>України</a:t>
            </a:r>
            <a:r>
              <a:rPr lang="ru-RU" sz="3200" dirty="0"/>
              <a:t>» - </a:t>
            </a:r>
            <a:r>
              <a:rPr lang="ru-RU" sz="3200" dirty="0">
                <a:hlinkClick r:id="rId2"/>
              </a:rPr>
              <a:t>http://nanvou.org.ua/news/rezultati-provedenna-soricnogo-konkursu-na-krase-vidanna-2023-roku</a:t>
            </a:r>
            <a:r>
              <a:rPr lang="ru-RU" sz="3200" dirty="0" smtClean="0">
                <a:hlinkClick r:id="rId2"/>
              </a:rPr>
              <a:t>/</a:t>
            </a:r>
            <a:r>
              <a:rPr lang="ru-RU" sz="3200" dirty="0" smtClean="0"/>
              <a:t>  ) </a:t>
            </a:r>
            <a:endParaRPr lang="ru-RU" sz="3200" dirty="0"/>
          </a:p>
          <a:p>
            <a:endParaRPr lang="en-US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778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1880" y="519291"/>
            <a:ext cx="11182920" cy="541086"/>
          </a:xfrm>
        </p:spPr>
        <p:txBody>
          <a:bodyPr/>
          <a:lstStyle/>
          <a:p>
            <a:pPr algn="ctr"/>
            <a:r>
              <a:rPr lang="ru-RU" sz="3200" b="1" dirty="0"/>
              <a:t>УЧАСТЬ </a:t>
            </a:r>
            <a:r>
              <a:rPr lang="ru-RU" sz="3200" b="1" dirty="0" smtClean="0"/>
              <a:t>У </a:t>
            </a:r>
            <a:r>
              <a:rPr lang="ru-RU" sz="3200" b="1" dirty="0"/>
              <a:t>РОБОТІ ПРОСТІЙНОДІЮЧИХ КОМІСІЙ ДНП «НІР»</a:t>
            </a:r>
            <a:endParaRPr lang="en-US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3808" y="1420416"/>
            <a:ext cx="11216640" cy="6188570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  <a:p>
            <a:r>
              <a:rPr lang="uk-UA" dirty="0"/>
              <a:t>- </a:t>
            </a:r>
            <a:r>
              <a:rPr lang="uk-UA" b="1" dirty="0">
                <a:solidFill>
                  <a:srgbClr val="7030A0"/>
                </a:solidFill>
              </a:rPr>
              <a:t>Експертної проблемної комісії «Злоякісні новоутворення» </a:t>
            </a:r>
            <a:r>
              <a:rPr lang="uk-UA" dirty="0"/>
              <a:t>(наказ № 48, від 27.03.2023 р), протоколи засідання від 8.11.2023 та 5.12.2023 р. </a:t>
            </a:r>
            <a:r>
              <a:rPr lang="uk-UA" b="1" dirty="0"/>
              <a:t>щодо розгляду 2 тем з планування докторських дисертацій Мовчана О. В.,  Лободи А. Д. </a:t>
            </a:r>
            <a:r>
              <a:rPr lang="uk-UA" dirty="0"/>
              <a:t>з рекомендацією до затвердження на вченій раді.</a:t>
            </a:r>
          </a:p>
          <a:p>
            <a:r>
              <a:rPr lang="uk-UA" dirty="0"/>
              <a:t>- </a:t>
            </a:r>
            <a:r>
              <a:rPr lang="uk-UA" b="1" dirty="0">
                <a:solidFill>
                  <a:srgbClr val="7030A0"/>
                </a:solidFill>
              </a:rPr>
              <a:t>Експертної комісії з перевірки первинної документації виконання тем НДР та дисертаційних робіт </a:t>
            </a:r>
            <a:r>
              <a:rPr lang="uk-UA" dirty="0"/>
              <a:t>(наказ № 170 </a:t>
            </a:r>
            <a:r>
              <a:rPr lang="uk-UA" dirty="0" err="1"/>
              <a:t>кн</a:t>
            </a:r>
            <a:r>
              <a:rPr lang="uk-UA" dirty="0"/>
              <a:t> від 25.11.2022):</a:t>
            </a:r>
          </a:p>
          <a:p>
            <a:pPr marL="0" indent="0">
              <a:buNone/>
            </a:pPr>
            <a:r>
              <a:rPr lang="uk-UA" dirty="0" smtClean="0"/>
              <a:t>Підготовлено ДОВІДКИ на </a:t>
            </a:r>
            <a:r>
              <a:rPr lang="uk-UA" dirty="0"/>
              <a:t>основі результатів перевірки первинної документації 5 заключних тем НДР: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07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711" y="2597150"/>
            <a:ext cx="4643378" cy="61880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003" y="-1219729"/>
            <a:ext cx="9144793" cy="121930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409" y="-835647"/>
            <a:ext cx="8461981" cy="114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01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160" y="556320"/>
            <a:ext cx="11216640" cy="541086"/>
          </a:xfrm>
        </p:spPr>
        <p:txBody>
          <a:bodyPr/>
          <a:lstStyle/>
          <a:p>
            <a:pPr algn="ctr"/>
            <a:r>
              <a:rPr lang="uk-UA" sz="4000" b="1" dirty="0"/>
              <a:t>ПРОВЕДЕННЯ ОБЛІКУ НАУКОВИХ ПУБЛІКАЦІЙ</a:t>
            </a:r>
            <a:endParaRPr lang="en-US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9752" y="1348408"/>
            <a:ext cx="11936326" cy="6188570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облік наявності публікацій співробітників</a:t>
            </a:r>
            <a:r>
              <a:rPr lang="uk-UA" dirty="0" smtClean="0"/>
              <a:t>, монографій, методичних </a:t>
            </a:r>
            <a:r>
              <a:rPr lang="uk-UA" dirty="0"/>
              <a:t>рекомендацій, вказівок, інформаційних листів </a:t>
            </a:r>
            <a:r>
              <a:rPr lang="uk-UA" dirty="0" smtClean="0"/>
              <a:t>тощо </a:t>
            </a:r>
            <a:r>
              <a:rPr lang="uk-UA" b="1" dirty="0" smtClean="0"/>
              <a:t>в </a:t>
            </a:r>
            <a:r>
              <a:rPr lang="uk-UA" b="1" dirty="0"/>
              <a:t>2023 р.: </a:t>
            </a:r>
          </a:p>
          <a:p>
            <a:pPr marL="0" indent="0">
              <a:buNone/>
            </a:pPr>
            <a:r>
              <a:rPr lang="uk-UA" b="1" dirty="0" smtClean="0"/>
              <a:t>ВСЬОГО науковцями опубліковано</a:t>
            </a:r>
            <a:r>
              <a:rPr lang="uk-UA" dirty="0" smtClean="0"/>
              <a:t>:</a:t>
            </a:r>
            <a:endParaRPr lang="uk-UA" dirty="0"/>
          </a:p>
          <a:p>
            <a:r>
              <a:rPr lang="uk-UA" dirty="0"/>
              <a:t> – </a:t>
            </a:r>
            <a:r>
              <a:rPr lang="uk-UA" b="1" dirty="0" smtClean="0">
                <a:solidFill>
                  <a:srgbClr val="FF0000"/>
                </a:solidFill>
              </a:rPr>
              <a:t>53 </a:t>
            </a:r>
            <a:r>
              <a:rPr lang="uk-UA" b="1" dirty="0"/>
              <a:t>публікації</a:t>
            </a:r>
            <a:r>
              <a:rPr lang="uk-UA" dirty="0"/>
              <a:t>, з них </a:t>
            </a:r>
            <a:r>
              <a:rPr lang="en-US" b="1" dirty="0">
                <a:solidFill>
                  <a:srgbClr val="FF0000"/>
                </a:solidFill>
              </a:rPr>
              <a:t>Scopus – 28 </a:t>
            </a:r>
            <a:r>
              <a:rPr lang="en-US" dirty="0"/>
              <a:t>(</a:t>
            </a:r>
            <a:r>
              <a:rPr lang="uk-UA" dirty="0"/>
              <a:t>перелік надається за потреби);</a:t>
            </a:r>
          </a:p>
          <a:p>
            <a:pPr marL="0" indent="0">
              <a:buNone/>
            </a:pPr>
            <a:r>
              <a:rPr lang="uk-UA" b="1" dirty="0" smtClean="0"/>
              <a:t>1. </a:t>
            </a:r>
            <a:r>
              <a:rPr lang="uk-UA" b="1" dirty="0" smtClean="0">
                <a:solidFill>
                  <a:srgbClr val="7030A0"/>
                </a:solidFill>
              </a:rPr>
              <a:t>Монографія </a:t>
            </a:r>
            <a:r>
              <a:rPr lang="uk-UA" b="1" dirty="0">
                <a:solidFill>
                  <a:srgbClr val="7030A0"/>
                </a:solidFill>
              </a:rPr>
              <a:t>(рукопис</a:t>
            </a:r>
            <a:r>
              <a:rPr lang="uk-UA" dirty="0">
                <a:solidFill>
                  <a:srgbClr val="7030A0"/>
                </a:solidFill>
              </a:rPr>
              <a:t>):  </a:t>
            </a:r>
            <a:r>
              <a:rPr lang="uk-UA" b="1" dirty="0"/>
              <a:t>«Сучасні стандарти серцево-судинної ультразвукової візуалізації: атлас </a:t>
            </a:r>
            <a:r>
              <a:rPr lang="uk-UA" b="1" dirty="0" err="1"/>
              <a:t>спекл-трекінг</a:t>
            </a:r>
            <a:r>
              <a:rPr lang="uk-UA" b="1" dirty="0"/>
              <a:t> </a:t>
            </a:r>
            <a:r>
              <a:rPr lang="uk-UA" b="1" dirty="0" err="1"/>
              <a:t>ехокардіографії</a:t>
            </a:r>
            <a:r>
              <a:rPr lang="uk-UA" b="1" dirty="0"/>
              <a:t>» </a:t>
            </a:r>
            <a:r>
              <a:rPr lang="uk-UA" dirty="0"/>
              <a:t>за редакцією Іванюка О.В., </a:t>
            </a:r>
            <a:r>
              <a:rPr lang="uk-UA" dirty="0" err="1"/>
              <a:t>Банковської</a:t>
            </a:r>
            <a:r>
              <a:rPr lang="uk-UA" dirty="0"/>
              <a:t> Н.В., Поташева С.В. </a:t>
            </a:r>
            <a:endParaRPr lang="uk-UA" dirty="0" smtClean="0"/>
          </a:p>
          <a:p>
            <a:pPr marL="0" indent="0">
              <a:buNone/>
            </a:pPr>
            <a:r>
              <a:rPr lang="uk-UA" sz="2400" dirty="0"/>
              <a:t>Рецензенти: </a:t>
            </a:r>
          </a:p>
          <a:p>
            <a:pPr marL="0" indent="0">
              <a:buNone/>
            </a:pPr>
            <a:r>
              <a:rPr lang="uk-UA" sz="2400" dirty="0"/>
              <a:t>- д. мед. н., </a:t>
            </a:r>
            <a:r>
              <a:rPr lang="uk-UA" sz="2400" b="1" dirty="0"/>
              <a:t>професор В. Скиба </a:t>
            </a:r>
            <a:r>
              <a:rPr lang="uk-UA" sz="2400" dirty="0"/>
              <a:t>– головний хірург </a:t>
            </a:r>
            <a:r>
              <a:rPr lang="uk-UA" sz="2400" b="1" dirty="0"/>
              <a:t>КНП «Київська міська клінічна лікарня №1», завідувач кафедри хірургії, анестезіології та інтенсивної терапії ІПО НМУ ім. О.О. Богомольця</a:t>
            </a:r>
            <a:r>
              <a:rPr lang="uk-UA" sz="2400" dirty="0"/>
              <a:t>, Заслужений діяч науки та техніки України, Лауреат державної премії України, академік Академії наук вищої школи України;</a:t>
            </a:r>
          </a:p>
          <a:p>
            <a:pPr marL="0" indent="0">
              <a:buNone/>
            </a:pPr>
            <a:r>
              <a:rPr lang="uk-UA" sz="2400" dirty="0"/>
              <a:t>- </a:t>
            </a:r>
            <a:r>
              <a:rPr lang="uk-UA" sz="2400" b="1" dirty="0"/>
              <a:t>д. мед. н. А.В. </a:t>
            </a:r>
            <a:r>
              <a:rPr lang="uk-UA" sz="2400" b="1" dirty="0" err="1"/>
              <a:t>Габрієлян</a:t>
            </a:r>
            <a:r>
              <a:rPr lang="uk-UA" sz="2400" dirty="0"/>
              <a:t> – зав. відділу трансплантації та хірургії серця </a:t>
            </a:r>
            <a:r>
              <a:rPr lang="uk-UA" sz="2400" b="1" dirty="0"/>
              <a:t>Національного інституту хірургії та </a:t>
            </a:r>
            <a:r>
              <a:rPr lang="uk-UA" sz="2400" b="1" dirty="0" err="1"/>
              <a:t>трансплантології</a:t>
            </a:r>
            <a:r>
              <a:rPr lang="uk-UA" sz="2400" b="1" dirty="0"/>
              <a:t> імені О. О. </a:t>
            </a:r>
            <a:r>
              <a:rPr lang="uk-UA" sz="2400" b="1" dirty="0" err="1"/>
              <a:t>Шалімова</a:t>
            </a:r>
            <a:r>
              <a:rPr lang="uk-UA" sz="2400" b="1" dirty="0"/>
              <a:t> НАМН України;</a:t>
            </a:r>
            <a:r>
              <a:rPr lang="uk-UA" sz="2400" dirty="0"/>
              <a:t> </a:t>
            </a:r>
          </a:p>
          <a:p>
            <a:pPr marL="0" indent="0">
              <a:buNone/>
            </a:pPr>
            <a:r>
              <a:rPr lang="uk-UA" sz="2400" dirty="0"/>
              <a:t>- </a:t>
            </a:r>
            <a:r>
              <a:rPr lang="uk-UA" sz="2400" b="1" dirty="0"/>
              <a:t>к. мед. н. Н.С. </a:t>
            </a:r>
            <a:r>
              <a:rPr lang="uk-UA" sz="2400" b="1" dirty="0" err="1"/>
              <a:t>Тітова</a:t>
            </a:r>
            <a:r>
              <a:rPr lang="uk-UA" sz="2400" b="1" dirty="0"/>
              <a:t> </a:t>
            </a:r>
            <a:r>
              <a:rPr lang="uk-UA" sz="2400" dirty="0"/>
              <a:t>– старший науковий співробітник відділу </a:t>
            </a:r>
            <a:r>
              <a:rPr lang="uk-UA" sz="2400" dirty="0" err="1"/>
              <a:t>некоронарогенної</a:t>
            </a:r>
            <a:r>
              <a:rPr lang="uk-UA" sz="2400" dirty="0"/>
              <a:t> патології міокарда </a:t>
            </a:r>
            <a:r>
              <a:rPr lang="uk-UA" sz="2400" b="1" dirty="0"/>
              <a:t>ДУ «ННЦ Інститут кардіології, клінічної та регенеративної медицини імені академіка М.Д. </a:t>
            </a:r>
            <a:r>
              <a:rPr lang="uk-UA" sz="2400" b="1" dirty="0" err="1"/>
              <a:t>Стражеска</a:t>
            </a:r>
            <a:r>
              <a:rPr lang="uk-UA" sz="2400" b="1" dirty="0"/>
              <a:t> НАМН України»; </a:t>
            </a:r>
          </a:p>
          <a:p>
            <a:pPr marL="0" indent="0">
              <a:buNone/>
            </a:pPr>
            <a:endParaRPr lang="uk-UA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73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736" y="628328"/>
            <a:ext cx="12479064" cy="6188570"/>
          </a:xfrm>
        </p:spPr>
        <p:txBody>
          <a:bodyPr/>
          <a:lstStyle/>
          <a:p>
            <a:r>
              <a:rPr lang="uk-UA" b="1" dirty="0"/>
              <a:t>Методичні рекомендації з питань </a:t>
            </a:r>
            <a:r>
              <a:rPr lang="uk-UA" b="1" dirty="0" smtClean="0"/>
              <a:t> </a:t>
            </a:r>
            <a:r>
              <a:rPr lang="uk-UA" b="1" dirty="0"/>
              <a:t>діагностики онкологічних захворювань та реабілітації онкологічних хворих – </a:t>
            </a:r>
            <a:r>
              <a:rPr lang="uk-UA" b="1" dirty="0">
                <a:solidFill>
                  <a:srgbClr val="FF0000"/>
                </a:solidFill>
              </a:rPr>
              <a:t>2:</a:t>
            </a:r>
          </a:p>
          <a:p>
            <a:r>
              <a:rPr lang="uk-UA" dirty="0"/>
              <a:t>1. </a:t>
            </a:r>
            <a:r>
              <a:rPr lang="uk-UA" b="1" dirty="0">
                <a:solidFill>
                  <a:srgbClr val="7030A0"/>
                </a:solidFill>
              </a:rPr>
              <a:t>«Методика лікування хворих на рак грудної залози з високим ризиком рецидиву». ПРОТОКОЛ № 2 від 27 квітня 2023 р.</a:t>
            </a:r>
          </a:p>
          <a:p>
            <a:r>
              <a:rPr lang="uk-UA" dirty="0" smtClean="0"/>
              <a:t>Укладачі</a:t>
            </a:r>
            <a:r>
              <a:rPr lang="uk-UA" dirty="0"/>
              <a:t>: </a:t>
            </a:r>
            <a:r>
              <a:rPr lang="uk-UA" dirty="0" err="1"/>
              <a:t>Смоланка</a:t>
            </a:r>
            <a:r>
              <a:rPr lang="uk-UA" dirty="0"/>
              <a:t> І.І., Орел В.Е., </a:t>
            </a:r>
            <a:r>
              <a:rPr lang="uk-UA" dirty="0" err="1"/>
              <a:t>Досенко</a:t>
            </a:r>
            <a:r>
              <a:rPr lang="uk-UA" dirty="0"/>
              <a:t> І.В., Ляшенко А.О., </a:t>
            </a:r>
            <a:r>
              <a:rPr lang="uk-UA" dirty="0" err="1"/>
              <a:t>Лигирда</a:t>
            </a:r>
            <a:r>
              <a:rPr lang="uk-UA" dirty="0"/>
              <a:t> О.Ф., Лобода А.Д., </a:t>
            </a:r>
            <a:r>
              <a:rPr lang="uk-UA" dirty="0" err="1"/>
              <a:t>Супруненко</a:t>
            </a:r>
            <a:r>
              <a:rPr lang="uk-UA" dirty="0"/>
              <a:t> О.А., Іванкова О.М., </a:t>
            </a:r>
            <a:r>
              <a:rPr lang="uk-UA" dirty="0" err="1"/>
              <a:t>Смоланка</a:t>
            </a:r>
            <a:r>
              <a:rPr lang="uk-UA" dirty="0"/>
              <a:t> І.І. (</a:t>
            </a:r>
            <a:r>
              <a:rPr lang="uk-UA" dirty="0" err="1"/>
              <a:t>мол</a:t>
            </a:r>
            <a:r>
              <a:rPr lang="uk-UA" dirty="0"/>
              <a:t>.). </a:t>
            </a:r>
          </a:p>
          <a:p>
            <a:r>
              <a:rPr lang="uk-UA" dirty="0"/>
              <a:t>2. </a:t>
            </a:r>
            <a:r>
              <a:rPr lang="uk-UA" b="1" dirty="0">
                <a:solidFill>
                  <a:srgbClr val="7030A0"/>
                </a:solidFill>
              </a:rPr>
              <a:t>«Лікування хворих на периферичну Т-клітинну лімфому». ПРОТОКОЛ № 7 від 21 листопада 2023 р</a:t>
            </a:r>
            <a:r>
              <a:rPr lang="uk-UA" b="1" dirty="0" smtClean="0">
                <a:solidFill>
                  <a:srgbClr val="7030A0"/>
                </a:solidFill>
              </a:rPr>
              <a:t>.</a:t>
            </a:r>
            <a:endParaRPr lang="uk-UA" dirty="0"/>
          </a:p>
          <a:p>
            <a:r>
              <a:rPr lang="uk-UA" dirty="0"/>
              <a:t>Укладачі: Крячок І.А., </a:t>
            </a:r>
            <a:r>
              <a:rPr lang="uk-UA" dirty="0" err="1"/>
              <a:t>Титоренко</a:t>
            </a:r>
            <a:r>
              <a:rPr lang="uk-UA" dirty="0"/>
              <a:t> І.Б., </a:t>
            </a:r>
            <a:r>
              <a:rPr lang="uk-UA" dirty="0" err="1"/>
              <a:t>Алексик</a:t>
            </a:r>
            <a:r>
              <a:rPr lang="uk-UA" dirty="0"/>
              <a:t> О.М. </a:t>
            </a:r>
          </a:p>
          <a:p>
            <a:r>
              <a:rPr lang="uk-UA" b="1" dirty="0" smtClean="0"/>
              <a:t>Інформаційні </a:t>
            </a:r>
            <a:r>
              <a:rPr lang="uk-UA" b="1" dirty="0"/>
              <a:t>листи з питань </a:t>
            </a:r>
            <a:r>
              <a:rPr lang="uk-UA" b="1" dirty="0" smtClean="0"/>
              <a:t>діагностики </a:t>
            </a:r>
            <a:r>
              <a:rPr lang="uk-UA" b="1" dirty="0"/>
              <a:t>онкологічних захворювань та реабілітації онкологічних хворих – </a:t>
            </a:r>
            <a:r>
              <a:rPr lang="uk-UA" b="1" dirty="0">
                <a:solidFill>
                  <a:srgbClr val="FF0000"/>
                </a:solidFill>
              </a:rPr>
              <a:t>2:</a:t>
            </a:r>
          </a:p>
          <a:p>
            <a:r>
              <a:rPr lang="uk-UA" dirty="0"/>
              <a:t>1. </a:t>
            </a:r>
            <a:r>
              <a:rPr lang="uk-UA" b="1" dirty="0">
                <a:solidFill>
                  <a:srgbClr val="7030A0"/>
                </a:solidFill>
              </a:rPr>
              <a:t>«Застосування </a:t>
            </a:r>
            <a:r>
              <a:rPr lang="en-US" b="1" dirty="0">
                <a:solidFill>
                  <a:srgbClr val="7030A0"/>
                </a:solidFill>
              </a:rPr>
              <a:t>VAC-</a:t>
            </a:r>
            <a:r>
              <a:rPr lang="uk-UA" b="1" dirty="0">
                <a:solidFill>
                  <a:srgbClr val="7030A0"/>
                </a:solidFill>
              </a:rPr>
              <a:t>пов’язок після пластики операційних ран вільним шкірним </a:t>
            </a:r>
            <a:r>
              <a:rPr lang="uk-UA" b="1" dirty="0" err="1">
                <a:solidFill>
                  <a:srgbClr val="7030A0"/>
                </a:solidFill>
              </a:rPr>
              <a:t>клаптем</a:t>
            </a:r>
            <a:r>
              <a:rPr lang="uk-UA" b="1" dirty="0">
                <a:solidFill>
                  <a:srgbClr val="7030A0"/>
                </a:solidFill>
              </a:rPr>
              <a:t> у хворих зі злоякісними пухлинами шкіри». ПРОТОКОЛ № 1 від 23 березня 2023 р</a:t>
            </a:r>
            <a:r>
              <a:rPr lang="uk-UA" b="1" dirty="0" smtClean="0">
                <a:solidFill>
                  <a:srgbClr val="7030A0"/>
                </a:solidFill>
              </a:rPr>
              <a:t>.</a:t>
            </a:r>
            <a:r>
              <a:rPr lang="uk-UA" dirty="0" smtClean="0"/>
              <a:t>.</a:t>
            </a:r>
            <a:endParaRPr lang="uk-UA" dirty="0"/>
          </a:p>
          <a:p>
            <a:r>
              <a:rPr lang="uk-UA" dirty="0"/>
              <a:t>Укладачі: </a:t>
            </a:r>
            <a:r>
              <a:rPr lang="uk-UA" dirty="0" err="1"/>
              <a:t>Коровін</a:t>
            </a:r>
            <a:r>
              <a:rPr lang="uk-UA" dirty="0"/>
              <a:t> С.І., </a:t>
            </a:r>
            <a:r>
              <a:rPr lang="uk-UA" dirty="0" err="1"/>
              <a:t>Кукушкіна</a:t>
            </a:r>
            <a:r>
              <a:rPr lang="uk-UA" dirty="0"/>
              <a:t> М.М., </a:t>
            </a:r>
            <a:r>
              <a:rPr lang="uk-UA" dirty="0" err="1"/>
              <a:t>Дєдков</a:t>
            </a:r>
            <a:r>
              <a:rPr lang="uk-UA" dirty="0"/>
              <a:t> С.А., </a:t>
            </a:r>
            <a:r>
              <a:rPr lang="uk-UA" dirty="0" err="1"/>
              <a:t>Остафійчук</a:t>
            </a:r>
            <a:r>
              <a:rPr lang="uk-UA" dirty="0"/>
              <a:t> В.В. </a:t>
            </a:r>
          </a:p>
          <a:p>
            <a:r>
              <a:rPr lang="uk-UA" dirty="0"/>
              <a:t>2</a:t>
            </a:r>
            <a:r>
              <a:rPr lang="uk-UA" b="1" dirty="0">
                <a:solidFill>
                  <a:srgbClr val="7030A0"/>
                </a:solidFill>
              </a:rPr>
              <a:t>. «Застосування </a:t>
            </a:r>
            <a:r>
              <a:rPr lang="uk-UA" b="1" dirty="0" err="1">
                <a:solidFill>
                  <a:srgbClr val="7030A0"/>
                </a:solidFill>
              </a:rPr>
              <a:t>магнітотермії</a:t>
            </a:r>
            <a:r>
              <a:rPr lang="uk-UA" b="1" dirty="0">
                <a:solidFill>
                  <a:srgbClr val="7030A0"/>
                </a:solidFill>
              </a:rPr>
              <a:t> в комплексному лікуванні хворих на місцево поширений рак грудної залози з метою </a:t>
            </a:r>
            <a:r>
              <a:rPr lang="uk-UA" b="1" dirty="0" err="1" smtClean="0">
                <a:solidFill>
                  <a:srgbClr val="7030A0"/>
                </a:solidFill>
              </a:rPr>
              <a:t>профіл</a:t>
            </a:r>
            <a:r>
              <a:rPr lang="uk-UA" b="1" dirty="0" smtClean="0">
                <a:solidFill>
                  <a:srgbClr val="7030A0"/>
                </a:solidFill>
              </a:rPr>
              <a:t>. </a:t>
            </a:r>
            <a:r>
              <a:rPr lang="uk-UA" b="1" dirty="0">
                <a:solidFill>
                  <a:srgbClr val="7030A0"/>
                </a:solidFill>
              </a:rPr>
              <a:t>рецидивів». </a:t>
            </a:r>
          </a:p>
          <a:p>
            <a:r>
              <a:rPr lang="uk-UA" dirty="0" smtClean="0"/>
              <a:t>Укладачі</a:t>
            </a:r>
            <a:r>
              <a:rPr lang="uk-UA" dirty="0"/>
              <a:t>: </a:t>
            </a:r>
            <a:r>
              <a:rPr lang="uk-UA" dirty="0" err="1"/>
              <a:t>Смоланка</a:t>
            </a:r>
            <a:r>
              <a:rPr lang="uk-UA" dirty="0"/>
              <a:t> І.І., Орел В.Е., </a:t>
            </a:r>
            <a:r>
              <a:rPr lang="uk-UA" dirty="0" err="1"/>
              <a:t>Досенко</a:t>
            </a:r>
            <a:r>
              <a:rPr lang="uk-UA" dirty="0"/>
              <a:t> І.В., Ляшенко А.О., Лобода А.Д., </a:t>
            </a:r>
            <a:r>
              <a:rPr lang="uk-UA" dirty="0" err="1"/>
              <a:t>Супруненко</a:t>
            </a:r>
            <a:r>
              <a:rPr lang="uk-UA" dirty="0"/>
              <a:t> О.А., </a:t>
            </a:r>
            <a:r>
              <a:rPr lang="uk-UA" dirty="0" err="1"/>
              <a:t>Смоланка</a:t>
            </a:r>
            <a:r>
              <a:rPr lang="uk-UA" dirty="0"/>
              <a:t> І.І. (</a:t>
            </a:r>
            <a:r>
              <a:rPr lang="uk-UA" dirty="0" err="1"/>
              <a:t>мол</a:t>
            </a:r>
            <a:r>
              <a:rPr lang="uk-UA" dirty="0"/>
              <a:t>.), Мовчан О.В.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884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4939-8382-1FB1-4973-5A74BFF14EAA}"/>
              </a:ext>
            </a:extLst>
          </p:cNvPr>
          <p:cNvSpPr txBox="1"/>
          <p:nvPr/>
        </p:nvSpPr>
        <p:spPr>
          <a:xfrm>
            <a:off x="2325936" y="340296"/>
            <a:ext cx="10340380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Науково-практичний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журнал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uk-UA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«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Клінічна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онкологія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D4851-3CF4-BEB4-1268-4C43A6F592B9}"/>
              </a:ext>
            </a:extLst>
          </p:cNvPr>
          <p:cNvSpPr txBox="1"/>
          <p:nvPr/>
        </p:nvSpPr>
        <p:spPr>
          <a:xfrm>
            <a:off x="597744" y="1924472"/>
            <a:ext cx="7251281" cy="71287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Шеф-редактор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: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Олена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ЄФІМЕНКО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Головний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редактор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: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Ірина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КРЯЧОК  </a:t>
            </a:r>
            <a:endParaRPr lang="uk-UA" sz="3200" b="1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sz="3200" b="1" dirty="0" smtClean="0">
                <a:solidFill>
                  <a:schemeClr val="tx1"/>
                </a:solidFill>
                <a:latin typeface="+mn-lt"/>
                <a:cs typeface="+mn-cs"/>
              </a:rPr>
              <a:t>Технічний редактор: Алла ЖУРБЕНКО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uk-UA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ISSN 2410-2792 (print) 2663-466X(online)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Періодичність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видання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– 4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рази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на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рік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                                                     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Наукометричні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бази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до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яких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включено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видання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:</a:t>
            </a: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Index Copernicus International – з 2019 р</a:t>
            </a:r>
            <a:r>
              <a:rPr lang="uk-UA" sz="32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Ulrichsweb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– з 2019 р</a:t>
            </a:r>
            <a:r>
              <a:rPr lang="uk-UA" sz="32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Google Scholar  – з 2011 р</a:t>
            </a:r>
            <a:r>
              <a:rPr lang="uk-UA" sz="32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Національна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бібліотека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України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імені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В.І. </a:t>
            </a:r>
            <a:r>
              <a:rPr lang="en-US" sz="3200" b="1" dirty="0" err="1">
                <a:solidFill>
                  <a:schemeClr val="tx1"/>
                </a:solidFill>
                <a:latin typeface="+mn-lt"/>
                <a:cs typeface="+mn-cs"/>
              </a:rPr>
              <a:t>Вернадського</a:t>
            </a:r>
            <a:r>
              <a:rPr lang="en-US" sz="3200" b="1" dirty="0">
                <a:solidFill>
                  <a:schemeClr val="tx1"/>
                </a:solidFill>
                <a:latin typeface="+mn-lt"/>
                <a:cs typeface="+mn-cs"/>
              </a:rPr>
              <a:t> – з 2011 р</a:t>
            </a:r>
            <a:r>
              <a:rPr lang="uk-UA" sz="32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lang="en-US" sz="3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5" name="Рисунок 4" descr="Зображення, що містить текст, знімок екрана, програмне забезпечення, Веб-сторінка&#10;&#10;Автоматично згенерований опис">
            <a:extLst>
              <a:ext uri="{FF2B5EF4-FFF2-40B4-BE49-F238E27FC236}">
                <a16:creationId xmlns:a16="http://schemas.microsoft.com/office/drawing/2014/main" id="{27F6BB2F-5C82-B0A7-E674-D4FA0646C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68" t="12450" r="35730" b="5939"/>
          <a:stretch/>
        </p:blipFill>
        <p:spPr bwMode="auto">
          <a:xfrm>
            <a:off x="7849025" y="2572544"/>
            <a:ext cx="4817291" cy="693196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873213" y="0"/>
            <a:ext cx="131587" cy="97536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7053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30E6B-84E4-BC0E-BC22-5F1B37B7A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80" y="842289"/>
            <a:ext cx="11216640" cy="1333174"/>
          </a:xfrm>
        </p:spPr>
        <p:txBody>
          <a:bodyPr/>
          <a:lstStyle/>
          <a:p>
            <a:pPr algn="ctr"/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  <a:sym typeface="Palatino"/>
              </a:rPr>
              <a:t>У 2023 році було видано 4 номери журналу «Клінічна онкологія»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3CCC644-F6EB-AD83-362F-3CC02285B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36" y="2186224"/>
            <a:ext cx="11216640" cy="714857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/>
              <a:t>Всього опубліковано 43 статті, з них 22 статті співробітниками ДНП «НІР»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b="1" dirty="0"/>
              <a:t>Відділення, які подавали статті до журналу «Клінічна онкологія»: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Науково-дослідна лабораторія медичної фізики та біоінженерії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пухлин грудної залози та її реконструктивної хірургії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торако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-абдомінальної онкології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Науково-клінічне відділення радіонуклідної діагностики та терапії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ліжками для лікування РФП у відкритому вигляді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хіміотерапії солідних пухлин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пластичної та реконструктивної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онкоурології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онкоортопедії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пухлин шкіри і м'яких тканин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Науково-клінічне відділення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радіоонкології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блоком закритих ізотопів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Науково-дослідне відділення патологічної анатомії та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цитопатології</a:t>
            </a:r>
            <a:endParaRPr lang="uk-UA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новоутворень жіночої репродуктивної системи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відділ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онкогематології</a:t>
            </a:r>
            <a:endParaRPr lang="uk-UA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Науково-освітній відділ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Науково-клінічний відділ пухлин голови та шиї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1DBF3D8-0004-C553-A9E5-2912C3734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5" name="Рисунок 4" descr="Зображення, що містить текст, знімок екрана, Веб-сайт, програмне забезпечення&#10;&#10;Автоматично згенерований опис">
            <a:extLst>
              <a:ext uri="{FF2B5EF4-FFF2-40B4-BE49-F238E27FC236}">
                <a16:creationId xmlns:a16="http://schemas.microsoft.com/office/drawing/2014/main" id="{AF50EF46-4A25-A3E4-6FBB-61A0237AD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242" t="12450" r="20479" b="3725"/>
          <a:stretch/>
        </p:blipFill>
        <p:spPr bwMode="auto">
          <a:xfrm>
            <a:off x="9184640" y="4217767"/>
            <a:ext cx="3622080" cy="5341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3951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160" y="456070"/>
            <a:ext cx="11216640" cy="1885245"/>
          </a:xfrm>
        </p:spPr>
        <p:txBody>
          <a:bodyPr/>
          <a:lstStyle/>
          <a:p>
            <a:pPr algn="ctr"/>
            <a:r>
              <a:rPr lang="ru-RU" sz="4000" b="1" dirty="0"/>
              <a:t>КООРДИНАЦІЯ </a:t>
            </a:r>
            <a:r>
              <a:rPr lang="ru-RU" sz="4000" b="1" dirty="0" smtClean="0"/>
              <a:t>РОЗРОБОК (</a:t>
            </a:r>
            <a:r>
              <a:rPr lang="ru-RU" sz="4000" b="1" dirty="0" err="1" smtClean="0"/>
              <a:t>проектів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стандартів</a:t>
            </a:r>
            <a:r>
              <a:rPr lang="ru-RU" sz="4000" b="1" dirty="0" smtClean="0"/>
              <a:t>, </a:t>
            </a:r>
            <a:r>
              <a:rPr lang="ru-RU" sz="4000" b="1" dirty="0" err="1" smtClean="0"/>
              <a:t>клінічних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протоколів</a:t>
            </a:r>
            <a:r>
              <a:rPr lang="ru-RU" sz="4000" b="1" dirty="0" smtClean="0"/>
              <a:t>) </a:t>
            </a:r>
            <a:r>
              <a:rPr lang="ru-RU" sz="4000" b="1" dirty="0"/>
              <a:t>ПІДРОЗДІЛАМИ ДНП «НІР»: </a:t>
            </a:r>
            <a:endParaRPr lang="en-US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704" y="1780456"/>
            <a:ext cx="12313368" cy="7004558"/>
          </a:xfrm>
        </p:spPr>
        <p:txBody>
          <a:bodyPr/>
          <a:lstStyle/>
          <a:p>
            <a:r>
              <a:rPr lang="uk-UA" dirty="0"/>
              <a:t>Підготовка та технічна підтримка до</a:t>
            </a:r>
            <a:r>
              <a:rPr lang="uk-UA" b="1" dirty="0"/>
              <a:t> </a:t>
            </a:r>
            <a:r>
              <a:rPr lang="uk-UA" dirty="0"/>
              <a:t>затвердження вченою </a:t>
            </a:r>
            <a:r>
              <a:rPr lang="uk-UA" dirty="0" smtClean="0"/>
              <a:t>радою: </a:t>
            </a:r>
            <a:endParaRPr lang="en-US" dirty="0"/>
          </a:p>
          <a:p>
            <a:r>
              <a:rPr lang="uk-UA" b="1" dirty="0"/>
              <a:t>- </a:t>
            </a:r>
            <a:r>
              <a:rPr lang="uk-UA" b="1" dirty="0">
                <a:solidFill>
                  <a:srgbClr val="FF0000"/>
                </a:solidFill>
              </a:rPr>
              <a:t>99</a:t>
            </a:r>
            <a:r>
              <a:rPr lang="uk-UA" b="1" dirty="0"/>
              <a:t> внутрішніх клінічних протоколів (</a:t>
            </a:r>
            <a:r>
              <a:rPr lang="uk-UA" b="1" dirty="0" err="1"/>
              <a:t>переглянуто</a:t>
            </a:r>
            <a:r>
              <a:rPr lang="uk-UA" b="1" dirty="0"/>
              <a:t> та удосконалено з «локальних»);</a:t>
            </a:r>
            <a:endParaRPr lang="en-US" dirty="0"/>
          </a:p>
          <a:p>
            <a:r>
              <a:rPr lang="uk-UA" b="1" dirty="0">
                <a:solidFill>
                  <a:srgbClr val="FF0000"/>
                </a:solidFill>
              </a:rPr>
              <a:t>- 5 </a:t>
            </a:r>
            <a:r>
              <a:rPr lang="uk-UA" b="1" dirty="0" err="1"/>
              <a:t>проєктів</a:t>
            </a:r>
            <a:r>
              <a:rPr lang="uk-UA" b="1" dirty="0"/>
              <a:t> пропозицій до </a:t>
            </a:r>
            <a:r>
              <a:rPr lang="uk-UA" b="1" dirty="0" err="1"/>
              <a:t>адаптацій</a:t>
            </a:r>
            <a:r>
              <a:rPr lang="uk-UA" b="1" dirty="0"/>
              <a:t> Національних рекомендацій – подано в ДЕЦ (переклад та адаптацію оплачувала ВООЗ);</a:t>
            </a:r>
            <a:endParaRPr lang="en-US" dirty="0"/>
          </a:p>
          <a:p>
            <a:r>
              <a:rPr lang="uk-UA" b="1" dirty="0"/>
              <a:t>- </a:t>
            </a:r>
            <a:r>
              <a:rPr lang="uk-UA" b="1" dirty="0">
                <a:solidFill>
                  <a:srgbClr val="FF0000"/>
                </a:solidFill>
              </a:rPr>
              <a:t>2</a:t>
            </a:r>
            <a:r>
              <a:rPr lang="uk-UA" b="1" dirty="0"/>
              <a:t>  національні рекомендації;</a:t>
            </a:r>
            <a:endParaRPr lang="en-US" dirty="0"/>
          </a:p>
          <a:p>
            <a:r>
              <a:rPr lang="uk-UA" b="1" dirty="0"/>
              <a:t>- </a:t>
            </a:r>
            <a:r>
              <a:rPr lang="uk-UA" b="1" dirty="0">
                <a:solidFill>
                  <a:srgbClr val="FF0000"/>
                </a:solidFill>
              </a:rPr>
              <a:t>15 </a:t>
            </a:r>
            <a:r>
              <a:rPr lang="uk-UA" b="1" dirty="0"/>
              <a:t>галузевих стандартів медичної допомоги за напрямом онкології затверджено наказами МОЗ України у 2023 р. </a:t>
            </a:r>
            <a:r>
              <a:rPr lang="uk-UA" b="1" dirty="0" smtClean="0"/>
              <a:t>(</a:t>
            </a:r>
            <a:r>
              <a:rPr lang="uk-UA" dirty="0" smtClean="0"/>
              <a:t>з </a:t>
            </a:r>
            <a:r>
              <a:rPr lang="uk-UA" dirty="0" err="1"/>
              <a:t>проєктів</a:t>
            </a:r>
            <a:r>
              <a:rPr lang="uk-UA" dirty="0"/>
              <a:t> клінічних </a:t>
            </a:r>
            <a:r>
              <a:rPr lang="uk-UA" dirty="0" smtClean="0"/>
              <a:t>протоколів </a:t>
            </a:r>
            <a:r>
              <a:rPr lang="uk-UA" dirty="0" err="1" smtClean="0"/>
              <a:t>розроб</a:t>
            </a:r>
            <a:r>
              <a:rPr lang="uk-UA" dirty="0" smtClean="0"/>
              <a:t>. </a:t>
            </a:r>
            <a:r>
              <a:rPr lang="uk-UA" dirty="0"/>
              <a:t>фахівцями ДНП «НІР» (які є заступниками голів і експертами в </a:t>
            </a:r>
            <a:r>
              <a:rPr lang="uk-UA" dirty="0" err="1"/>
              <a:t>мультидисциплінарних</a:t>
            </a:r>
            <a:r>
              <a:rPr lang="uk-UA" dirty="0"/>
              <a:t> робочих групах з розробки стандартів лікування онкологічних пацієнтів);</a:t>
            </a:r>
            <a:endParaRPr lang="en-US" dirty="0"/>
          </a:p>
          <a:p>
            <a:r>
              <a:rPr lang="uk-UA" b="1" dirty="0"/>
              <a:t>ВСЬОГО </a:t>
            </a:r>
            <a:r>
              <a:rPr lang="uk-UA" b="1" dirty="0">
                <a:solidFill>
                  <a:srgbClr val="7030A0"/>
                </a:solidFill>
              </a:rPr>
              <a:t>121 інноваційних науково-обґрунтованих </a:t>
            </a:r>
            <a:r>
              <a:rPr lang="uk-UA" b="1" dirty="0" err="1">
                <a:solidFill>
                  <a:srgbClr val="7030A0"/>
                </a:solidFill>
              </a:rPr>
              <a:t>методик</a:t>
            </a:r>
            <a:r>
              <a:rPr lang="uk-UA" b="1" dirty="0">
                <a:solidFill>
                  <a:srgbClr val="7030A0"/>
                </a:solidFill>
              </a:rPr>
              <a:t> діагностики та лікування онкологічних захворювань. </a:t>
            </a:r>
            <a:endParaRPr lang="en-US" b="1" dirty="0">
              <a:solidFill>
                <a:srgbClr val="7030A0"/>
              </a:solidFill>
            </a:endParaRPr>
          </a:p>
          <a:p>
            <a:r>
              <a:rPr lang="uk-UA" b="1" dirty="0"/>
              <a:t>9.2. На виконання завдання генерального директора</a:t>
            </a:r>
            <a:r>
              <a:rPr lang="uk-UA" dirty="0"/>
              <a:t>, створено </a:t>
            </a:r>
            <a:r>
              <a:rPr lang="uk-UA" dirty="0" err="1"/>
              <a:t>гугл</a:t>
            </a:r>
            <a:r>
              <a:rPr lang="uk-UA" dirty="0"/>
              <a:t> форму для подальшого удосконалення </a:t>
            </a:r>
            <a:r>
              <a:rPr lang="uk-UA" dirty="0" err="1"/>
              <a:t>методик</a:t>
            </a:r>
            <a:r>
              <a:rPr lang="uk-UA" dirty="0"/>
              <a:t> діагностики та лікування </a:t>
            </a:r>
            <a:r>
              <a:rPr lang="uk-UA" dirty="0" err="1" smtClean="0"/>
              <a:t>онкозахворювань:</a:t>
            </a:r>
            <a:r>
              <a:rPr lang="uk-UA" b="1" u="sng" dirty="0" err="1" smtClean="0">
                <a:hlinkClick r:id="rId2"/>
              </a:rPr>
              <a:t>https</a:t>
            </a:r>
            <a:r>
              <a:rPr lang="uk-UA" b="1" u="sng" dirty="0">
                <a:hlinkClick r:id="rId2"/>
              </a:rPr>
              <a:t>://docs.google.com/spreadsheets/d/1DSaXVgKhCHBAe--exXoAthU_olcgI4-vE1gj4-03bSA/edit?usp=sharing</a:t>
            </a:r>
            <a:r>
              <a:rPr lang="uk-UA" b="1" dirty="0"/>
              <a:t> 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525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51" t="9309" r="351" b="12726"/>
          <a:stretch/>
        </p:blipFill>
        <p:spPr>
          <a:xfrm>
            <a:off x="813768" y="1132384"/>
            <a:ext cx="4641056" cy="482453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416" y="556320"/>
            <a:ext cx="6083597" cy="811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08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1920" y="583635"/>
            <a:ext cx="11216640" cy="620758"/>
          </a:xfrm>
        </p:spPr>
        <p:txBody>
          <a:bodyPr/>
          <a:lstStyle/>
          <a:p>
            <a:r>
              <a:rPr lang="ru-RU" b="1" dirty="0"/>
              <a:t>РОБОТА В </a:t>
            </a:r>
            <a:r>
              <a:rPr lang="ru-RU" b="1" dirty="0">
                <a:solidFill>
                  <a:srgbClr val="C00000"/>
                </a:solidFill>
              </a:rPr>
              <a:t>СИСТЕМІ ЄДЕБО </a:t>
            </a:r>
            <a:r>
              <a:rPr lang="ru-RU" b="1" dirty="0"/>
              <a:t>МОН УКРАЇНИ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744" y="3652664"/>
            <a:ext cx="11512976" cy="5647123"/>
          </a:xfrm>
        </p:spPr>
        <p:txBody>
          <a:bodyPr/>
          <a:lstStyle/>
          <a:p>
            <a:pPr indent="450215" algn="just"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Участь у підготовці науково-освітніх документів до реєстрації, оброблення, верифікації та внесення в автоматизовану електронну систему ЄДЕБО (Єдина державна електронна база з питань освіти) Міністерства освіти і науки України.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24.01.2024 р. – в системі ЄДЕБО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закрита установа 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Національний інститут раку 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(код установи в ЄДЕБО– 3834);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25.01.2024 р.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створена наукова установа 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ДНП «Національний інститут раку»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(код установи 6951). Стан - в процесі перенесення даних з технічною підтримкою ДП «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Інфоресурс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та підписання договору).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79" y="1636440"/>
            <a:ext cx="5386201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47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https://registry.edbo.gov.ua/university/6951/predecessors/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" y="988368"/>
            <a:ext cx="11768830" cy="68917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94665" y="8327803"/>
            <a:ext cx="11665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https://registry.edbo.gov.ua/university/6951/predecessors/</a:t>
            </a:r>
          </a:p>
        </p:txBody>
      </p:sp>
    </p:spTree>
    <p:extLst>
      <p:ext uri="{BB962C8B-B14F-4D97-AF65-F5344CB8AC3E}">
        <p14:creationId xmlns:p14="http://schemas.microsoft.com/office/powerpoint/2010/main" val="1173395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792" y="1276400"/>
            <a:ext cx="11224011" cy="648072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13767" y="7976348"/>
            <a:ext cx="11440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https://registry.edbo.gov.ua/university/3834</a:t>
            </a:r>
          </a:p>
        </p:txBody>
      </p:sp>
    </p:spTree>
    <p:extLst>
      <p:ext uri="{BB962C8B-B14F-4D97-AF65-F5344CB8AC3E}">
        <p14:creationId xmlns:p14="http://schemas.microsoft.com/office/powerpoint/2010/main" val="3234484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7944" y="268289"/>
            <a:ext cx="16345816" cy="504056"/>
          </a:xfrm>
        </p:spPr>
        <p:txBody>
          <a:bodyPr/>
          <a:lstStyle/>
          <a:p>
            <a:r>
              <a:rPr lang="uk-UA" sz="4000" b="1" dirty="0"/>
              <a:t>МОНІТОРИНГ </a:t>
            </a:r>
            <a:r>
              <a:rPr lang="uk-UA" sz="4000" b="1" dirty="0">
                <a:solidFill>
                  <a:srgbClr val="7030A0"/>
                </a:solidFill>
              </a:rPr>
              <a:t>МІЖНАРОДНОГО РЕЄСТРУ </a:t>
            </a:r>
            <a:r>
              <a:rPr lang="en-US" sz="4000" b="1" dirty="0">
                <a:solidFill>
                  <a:srgbClr val="C00000"/>
                </a:solidFill>
              </a:rPr>
              <a:t>ORCID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4088" y="6152647"/>
            <a:ext cx="6373114" cy="360095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9752" y="1708448"/>
            <a:ext cx="11737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метою удосконалення наукової роботи та впорядкування (наповнення) профілів  дослідників ДНП «НІР» на платформі ORCID та відповідно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рекомендацій листа МОЗ України від 22-04/25543/2-23 від 11.09.2023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створено облік  </a:t>
            </a:r>
            <a:r>
              <a:rPr lang="uk-UA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міжнародного реєстру</a:t>
            </a: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науковців ДНП «НІР».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Проводиться контроль за оновленням </a:t>
            </a:r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117 ідентифікаторів науковців 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«ДНП НІР» глобальної системи ORCID</a:t>
            </a: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Open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Researcher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Contributor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ID: унікального буквено-цифрового коду, який ідентифікує науковців).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38404" y="6356378"/>
            <a:ext cx="10297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https://orcid.org/0000-0002-1953-6943</a:t>
            </a:r>
          </a:p>
        </p:txBody>
      </p:sp>
    </p:spTree>
    <p:extLst>
      <p:ext uri="{BB962C8B-B14F-4D97-AF65-F5344CB8AC3E}">
        <p14:creationId xmlns:p14="http://schemas.microsoft.com/office/powerpoint/2010/main" val="2887236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166"/>
          <a:stretch/>
        </p:blipFill>
        <p:spPr>
          <a:xfrm>
            <a:off x="2974008" y="196281"/>
            <a:ext cx="9759393" cy="5103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04" y="2767467"/>
            <a:ext cx="7959193" cy="63761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r="47739"/>
          <a:stretch/>
        </p:blipFill>
        <p:spPr>
          <a:xfrm>
            <a:off x="8751631" y="5368672"/>
            <a:ext cx="3329452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22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7904" y="519291"/>
            <a:ext cx="10369152" cy="1261166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ЗАПОЧАТКУВАННЯ ПРАКТИЧНОЇ ПІДГОТОВКИ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 СЕСТЕР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9792" y="2533306"/>
            <a:ext cx="11224944" cy="7004557"/>
          </a:xfrm>
        </p:spPr>
        <p:txBody>
          <a:bodyPr/>
          <a:lstStyle/>
          <a:p>
            <a:r>
              <a:rPr lang="uk-UA" sz="3600" dirty="0"/>
              <a:t>Практична підготовка на базі ДНП «НІР»  </a:t>
            </a:r>
            <a:r>
              <a:rPr lang="uk-UA" sz="3600" b="1" dirty="0">
                <a:solidFill>
                  <a:srgbClr val="C00000"/>
                </a:solidFill>
              </a:rPr>
              <a:t>студентів-медиків ЗВО </a:t>
            </a:r>
            <a:r>
              <a:rPr lang="uk-UA" sz="3600" dirty="0"/>
              <a:t>(виробнича сестринська практика</a:t>
            </a:r>
            <a:r>
              <a:rPr lang="uk-UA" sz="3600" b="1" dirty="0">
                <a:solidFill>
                  <a:srgbClr val="C00000"/>
                </a:solidFill>
              </a:rPr>
              <a:t>), медичних сестер 3-го курсу </a:t>
            </a:r>
            <a:r>
              <a:rPr lang="uk-UA" sz="3600" b="1" dirty="0" smtClean="0">
                <a:solidFill>
                  <a:srgbClr val="C00000"/>
                </a:solidFill>
              </a:rPr>
              <a:t>медичних коледжів </a:t>
            </a:r>
            <a:r>
              <a:rPr lang="uk-UA" sz="3600" dirty="0" smtClean="0"/>
              <a:t>(виробнича </a:t>
            </a:r>
            <a:r>
              <a:rPr lang="uk-UA" sz="3600" dirty="0"/>
              <a:t>/ переддипломна державна практика):</a:t>
            </a:r>
          </a:p>
          <a:p>
            <a:r>
              <a:rPr lang="uk-UA" sz="3600" b="1" dirty="0"/>
              <a:t>заключення договорів </a:t>
            </a:r>
            <a:r>
              <a:rPr lang="uk-UA" sz="3600" dirty="0"/>
              <a:t>про співпрацю з </a:t>
            </a:r>
            <a:r>
              <a:rPr lang="uk-UA" sz="3600" b="1" dirty="0"/>
              <a:t>3-ма медичними коледжами </a:t>
            </a:r>
            <a:r>
              <a:rPr lang="uk-UA" sz="3600" dirty="0"/>
              <a:t>м. Києва</a:t>
            </a:r>
            <a:r>
              <a:rPr lang="uk-UA" sz="3600" b="1" dirty="0"/>
              <a:t>, 2 медичними закладами вищої освіти </a:t>
            </a:r>
            <a:r>
              <a:rPr lang="uk-UA" sz="3600" dirty="0"/>
              <a:t>(Вінницький національний медичний університет імені М. І. Пирогова, Київський національний університет імені Тараса Шевченка). </a:t>
            </a:r>
          </a:p>
          <a:p>
            <a:r>
              <a:rPr lang="uk-UA" sz="3600" dirty="0"/>
              <a:t>Орієнтовний обсяг: до </a:t>
            </a:r>
            <a:r>
              <a:rPr lang="uk-UA" sz="3600" b="1" dirty="0">
                <a:solidFill>
                  <a:srgbClr val="C00000"/>
                </a:solidFill>
              </a:rPr>
              <a:t>50 осіб </a:t>
            </a:r>
            <a:r>
              <a:rPr lang="uk-UA" sz="3600" dirty="0"/>
              <a:t>(студентів) з </a:t>
            </a:r>
            <a:r>
              <a:rPr lang="uk-UA" sz="3600" b="1" dirty="0">
                <a:solidFill>
                  <a:srgbClr val="7030A0"/>
                </a:solidFill>
              </a:rPr>
              <a:t>1 травня 2024 року.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26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1800" y="264162"/>
            <a:ext cx="11216640" cy="68510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ПЛАНИ на 2024 р.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736" y="1132385"/>
            <a:ext cx="11792704" cy="7652630"/>
          </a:xfrm>
        </p:spPr>
        <p:txBody>
          <a:bodyPr/>
          <a:lstStyle/>
          <a:p>
            <a:r>
              <a:rPr lang="uk-UA" dirty="0"/>
              <a:t>1.	</a:t>
            </a:r>
            <a:r>
              <a:rPr lang="uk-UA" b="1" dirty="0">
                <a:solidFill>
                  <a:srgbClr val="7030A0"/>
                </a:solidFill>
              </a:rPr>
              <a:t>ІНТЕРНАТУРА: </a:t>
            </a:r>
          </a:p>
          <a:p>
            <a:r>
              <a:rPr lang="uk-UA" dirty="0"/>
              <a:t>1.1.	</a:t>
            </a:r>
            <a:r>
              <a:rPr lang="uk-UA" b="1" dirty="0"/>
              <a:t>збільшення </a:t>
            </a:r>
            <a:r>
              <a:rPr lang="uk-UA" b="1" dirty="0" smtClean="0"/>
              <a:t>набору</a:t>
            </a:r>
            <a:r>
              <a:rPr lang="uk-UA" dirty="0" smtClean="0"/>
              <a:t>: + </a:t>
            </a:r>
            <a:r>
              <a:rPr lang="uk-UA" dirty="0"/>
              <a:t>70 лікарів-інтернів за  </a:t>
            </a:r>
            <a:r>
              <a:rPr lang="uk-UA" b="1" dirty="0"/>
              <a:t>контрактною формою </a:t>
            </a:r>
            <a:r>
              <a:rPr lang="uk-UA" dirty="0"/>
              <a:t>навчання (загальним обсягом 150 місць - на період навчання в інтернатурі);</a:t>
            </a:r>
          </a:p>
          <a:p>
            <a:r>
              <a:rPr lang="uk-UA" dirty="0"/>
              <a:t>1.2.	</a:t>
            </a:r>
            <a:r>
              <a:rPr lang="uk-UA" b="1" dirty="0"/>
              <a:t>Введення нових спеціальностей</a:t>
            </a:r>
            <a:r>
              <a:rPr lang="uk-UA" dirty="0"/>
              <a:t>: медична психологія (до 5 осіб), фізична та реабілітаційна медицина (до 5), лабораторна діагностика (3), стоматологія (2).</a:t>
            </a:r>
          </a:p>
          <a:p>
            <a:r>
              <a:rPr lang="uk-UA" dirty="0"/>
              <a:t>2.	</a:t>
            </a:r>
            <a:r>
              <a:rPr lang="uk-UA" b="1" dirty="0">
                <a:solidFill>
                  <a:srgbClr val="7030A0"/>
                </a:solidFill>
              </a:rPr>
              <a:t>ЗАХОДИ БПР: </a:t>
            </a:r>
            <a:r>
              <a:rPr lang="uk-UA" dirty="0"/>
              <a:t>збільшення кількості заходів (тренінги, семінари, майстер-класи, конференції) – до 12 в рік.</a:t>
            </a:r>
          </a:p>
          <a:p>
            <a:r>
              <a:rPr lang="uk-UA" dirty="0"/>
              <a:t>3.	</a:t>
            </a:r>
            <a:r>
              <a:rPr lang="uk-UA" b="1" dirty="0">
                <a:solidFill>
                  <a:srgbClr val="7030A0"/>
                </a:solidFill>
              </a:rPr>
              <a:t>АСПІРАНТУРА:</a:t>
            </a:r>
            <a:r>
              <a:rPr lang="uk-UA" dirty="0"/>
              <a:t> збільшення кількості аспірантів (підготовка </a:t>
            </a:r>
            <a:r>
              <a:rPr lang="uk-UA" dirty="0" smtClean="0"/>
              <a:t> </a:t>
            </a:r>
            <a:r>
              <a:rPr lang="uk-UA" dirty="0"/>
              <a:t>у відділенні – (наукова складова) – </a:t>
            </a:r>
            <a:r>
              <a:rPr lang="uk-UA" dirty="0" smtClean="0"/>
              <a:t>підготовка </a:t>
            </a:r>
            <a:r>
              <a:rPr lang="uk-UA" dirty="0"/>
              <a:t>кадрів; планування та затвердження тем кандидатських (та докторських) дисертацій.</a:t>
            </a:r>
          </a:p>
          <a:p>
            <a:r>
              <a:rPr lang="uk-UA" dirty="0"/>
              <a:t>4.	</a:t>
            </a:r>
            <a:r>
              <a:rPr lang="uk-UA" b="1" dirty="0">
                <a:solidFill>
                  <a:srgbClr val="7030A0"/>
                </a:solidFill>
              </a:rPr>
              <a:t>МЕДСЕСТРИНСТВО:</a:t>
            </a:r>
            <a:r>
              <a:rPr lang="uk-UA" dirty="0"/>
              <a:t> практична підготовка студентів </a:t>
            </a:r>
            <a:r>
              <a:rPr lang="uk-UA" dirty="0" err="1"/>
              <a:t>медвузів</a:t>
            </a:r>
            <a:r>
              <a:rPr lang="uk-UA" dirty="0"/>
              <a:t> та медичних коледжів (переддипломна практика) – підбір кадрів;</a:t>
            </a:r>
          </a:p>
          <a:p>
            <a:r>
              <a:rPr lang="uk-UA" dirty="0"/>
              <a:t>5.	</a:t>
            </a:r>
            <a:r>
              <a:rPr lang="uk-UA" b="1" dirty="0">
                <a:solidFill>
                  <a:srgbClr val="7030A0"/>
                </a:solidFill>
              </a:rPr>
              <a:t>Міжнародне співробітництво </a:t>
            </a:r>
            <a:r>
              <a:rPr lang="uk-UA" dirty="0"/>
              <a:t>в сфері післядипломної освіти, участь у міжнародних освітніх </a:t>
            </a:r>
            <a:r>
              <a:rPr lang="uk-UA" dirty="0" err="1"/>
              <a:t>проєктах</a:t>
            </a:r>
            <a:r>
              <a:rPr lang="uk-UA" dirty="0"/>
              <a:t> і програмах(стажування);</a:t>
            </a:r>
          </a:p>
          <a:p>
            <a:r>
              <a:rPr lang="uk-UA" dirty="0"/>
              <a:t>6.	</a:t>
            </a:r>
            <a:r>
              <a:rPr lang="uk-UA" b="1" dirty="0">
                <a:solidFill>
                  <a:srgbClr val="7030A0"/>
                </a:solidFill>
              </a:rPr>
              <a:t>Розширення науково-освітнього співробітництва </a:t>
            </a:r>
            <a:r>
              <a:rPr lang="uk-UA" dirty="0"/>
              <a:t> з установами в Україні (планування підписання  Договорів).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694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FE599-EAC9-4BF8-A994-1E8A1C2E28EF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968" y="17593"/>
            <a:ext cx="8434986" cy="954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57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7134</TotalTime>
  <Pages>0</Pages>
  <Words>3068</Words>
  <Characters>0</Characters>
  <Application>Microsoft Office PowerPoint</Application>
  <PresentationFormat>Произвольный</PresentationFormat>
  <Lines>0</Lines>
  <Paragraphs>287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Palatino</vt:lpstr>
      <vt:lpstr>Times New Roman</vt:lpstr>
      <vt:lpstr>Тема Office</vt:lpstr>
      <vt:lpstr>Презентация PowerPoint</vt:lpstr>
      <vt:lpstr>Презентация PowerPoint</vt:lpstr>
      <vt:lpstr>8 засідань вчених рад ДНП «НІР» у 2023 році</vt:lpstr>
      <vt:lpstr>Презентация PowerPoint</vt:lpstr>
      <vt:lpstr>Презентация PowerPoint</vt:lpstr>
      <vt:lpstr>Презентация PowerPoint</vt:lpstr>
      <vt:lpstr>ІНТЕРНАТУРА</vt:lpstr>
      <vt:lpstr>Презентация PowerPoint</vt:lpstr>
      <vt:lpstr>Презентация PowerPoint</vt:lpstr>
      <vt:lpstr>ОРГАНІЗАЦІЯ ТА ПРОВЕДЕННЯ ЗАХОДІВ БПР:</vt:lpstr>
      <vt:lpstr>ПРАКТИЧНА ПІДГОТОВКА (НАУКОВА СКЛАДОВА) АСПІРАНТІВ:</vt:lpstr>
      <vt:lpstr>. ПІДГОТОВКА ДОКУМЕНТІВ ДЛЯ РОЗГЛЯДУ ТА  ПРИСВОЄННЯ НАУКОВИХ ЗВАНЬ, ПОДАННЯ ДО НАГОРОД ВЧЕНОЮ РАДОЮ ДНП «НІР»:</vt:lpstr>
      <vt:lpstr>Презентация PowerPoint</vt:lpstr>
      <vt:lpstr>УЧАСТЬ У РОБОТІ ПРОСТІЙНОДІЮЧИХ КОМІСІЙ ДНП «НІР»</vt:lpstr>
      <vt:lpstr>Презентация PowerPoint</vt:lpstr>
      <vt:lpstr>ПРОВЕДЕННЯ ОБЛІКУ НАУКОВИХ ПУБЛІКАЦІЙ</vt:lpstr>
      <vt:lpstr>Презентация PowerPoint</vt:lpstr>
      <vt:lpstr>Презентация PowerPoint</vt:lpstr>
      <vt:lpstr>У 2023 році було видано 4 номери журналу «Клінічна онкологія»</vt:lpstr>
      <vt:lpstr>КООРДИНАЦІЯ РОЗРОБОК (проектів стандартів, клінічних протоколів) ПІДРОЗДІЛАМИ ДНП «НІР»: </vt:lpstr>
      <vt:lpstr>Презентация PowerPoint</vt:lpstr>
      <vt:lpstr>РОБОТА В СИСТЕМІ ЄДЕБО МОН УКРАЇНИ</vt:lpstr>
      <vt:lpstr>Презентация PowerPoint</vt:lpstr>
      <vt:lpstr>Презентация PowerPoint</vt:lpstr>
      <vt:lpstr>МОНІТОРИНГ МІЖНАРОДНОГО РЕЄСТРУ ORCID</vt:lpstr>
      <vt:lpstr>Презентация PowerPoint</vt:lpstr>
      <vt:lpstr>ОРГАНІЗАЦІЯ ЗАПОЧАТКУВАННЯ ПРАКТИЧНОЇ ПІДГОТОВКИ МЕДИЧНИХ СЕСТЕР</vt:lpstr>
      <vt:lpstr>ПЛАНИ на 2024 р.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методы хирургического лечения опухолей основных локализаций</dc:title>
  <dc:creator>asus</dc:creator>
  <cp:lastModifiedBy>Natalii</cp:lastModifiedBy>
  <cp:revision>572</cp:revision>
  <dcterms:modified xsi:type="dcterms:W3CDTF">2024-01-30T21:19:44Z</dcterms:modified>
</cp:coreProperties>
</file>